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5" r:id="rId4"/>
    <p:sldId id="258" r:id="rId5"/>
    <p:sldId id="260" r:id="rId6"/>
    <p:sldId id="267" r:id="rId7"/>
    <p:sldId id="271" r:id="rId8"/>
    <p:sldId id="265" r:id="rId9"/>
    <p:sldId id="266" r:id="rId10"/>
    <p:sldId id="257" r:id="rId11"/>
    <p:sldId id="259" r:id="rId12"/>
    <p:sldId id="273" r:id="rId13"/>
    <p:sldId id="263" r:id="rId14"/>
    <p:sldId id="270" r:id="rId15"/>
    <p:sldId id="268" r:id="rId16"/>
    <p:sldId id="269" r:id="rId17"/>
    <p:sldId id="261" r:id="rId18"/>
    <p:sldId id="276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653" autoAdjust="0"/>
  </p:normalViewPr>
  <p:slideViewPr>
    <p:cSldViewPr>
      <p:cViewPr varScale="1">
        <p:scale>
          <a:sx n="111" d="100"/>
          <a:sy n="111" d="100"/>
        </p:scale>
        <p:origin x="-8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2011-01-21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2011-01-21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2011-01-21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2011-01-21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2011-01-21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2011-01-21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2011-01-21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praca\seminaria_wyklady\110121_jc\lightning.wmv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praca\seminaria_wyklady\110121_jc\highly_branched_upward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praca\seminaria_wyklady\110121_jc\lgpghs090615-013416z-v07-24m-f4-640x480-7207-p1223ihc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praca\seminaria_wyklady\110121_jc\sprites_1000fps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praca\seminaria_wyklady\110121_jc\sprites_at_10000ffps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praca\seminaria_wyklady\110121_jc\HESSIbeauty1.avi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praca\seminaria_wyklady\110121_jc\tgf_rhessi_640x480.m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888" y="548680"/>
            <a:ext cx="85915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err="1" smtClean="0">
                <a:solidFill>
                  <a:schemeClr val="bg1"/>
                </a:solidFill>
                <a:latin typeface="Gulim" pitchFamily="34" charset="-127"/>
                <a:ea typeface="Gulim" pitchFamily="34" charset="-127"/>
              </a:rPr>
              <a:t>Terrestrial</a:t>
            </a:r>
            <a:r>
              <a:rPr lang="pl-PL" sz="4000" b="1" dirty="0" smtClean="0">
                <a:solidFill>
                  <a:schemeClr val="bg1"/>
                </a:solidFill>
                <a:latin typeface="Gulim" pitchFamily="34" charset="-127"/>
                <a:ea typeface="Gulim" pitchFamily="34" charset="-127"/>
              </a:rPr>
              <a:t> </a:t>
            </a:r>
          </a:p>
          <a:p>
            <a:r>
              <a:rPr lang="pl-PL" sz="4000" b="1" dirty="0" err="1" smtClean="0">
                <a:solidFill>
                  <a:schemeClr val="bg1"/>
                </a:solidFill>
                <a:latin typeface="Gulim" pitchFamily="34" charset="-127"/>
                <a:ea typeface="Gulim" pitchFamily="34" charset="-127"/>
              </a:rPr>
              <a:t>Gamma-ray</a:t>
            </a:r>
            <a:r>
              <a:rPr lang="pl-PL" sz="4000" b="1" dirty="0" smtClean="0">
                <a:solidFill>
                  <a:schemeClr val="bg1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pl-PL" sz="4000" b="1" dirty="0" err="1" smtClean="0">
                <a:solidFill>
                  <a:schemeClr val="bg1"/>
                </a:solidFill>
                <a:latin typeface="Gulim" pitchFamily="34" charset="-127"/>
                <a:ea typeface="Gulim" pitchFamily="34" charset="-127"/>
              </a:rPr>
              <a:t>Flashes</a:t>
            </a:r>
            <a:endParaRPr lang="pl-PL" sz="4000" b="1" dirty="0" smtClean="0">
              <a:solidFill>
                <a:schemeClr val="bg1"/>
              </a:solidFill>
              <a:latin typeface="Gulim" pitchFamily="34" charset="-127"/>
              <a:ea typeface="Gulim" pitchFamily="34" charset="-127"/>
            </a:endParaRPr>
          </a:p>
          <a:p>
            <a:endParaRPr lang="pl-PL" sz="4000" b="1" dirty="0" smtClean="0">
              <a:solidFill>
                <a:schemeClr val="bg1"/>
              </a:solidFill>
              <a:latin typeface="Gulim" pitchFamily="34" charset="-127"/>
              <a:ea typeface="Gulim" pitchFamily="34" charset="-127"/>
            </a:endParaRPr>
          </a:p>
          <a:p>
            <a:endParaRPr lang="pl-PL" sz="4000" b="1" dirty="0" smtClean="0">
              <a:solidFill>
                <a:schemeClr val="bg1"/>
              </a:solidFill>
              <a:latin typeface="Gulim" pitchFamily="34" charset="-127"/>
              <a:ea typeface="Gulim" pitchFamily="34" charset="-127"/>
            </a:endParaRPr>
          </a:p>
          <a:p>
            <a:endParaRPr lang="pl-PL" sz="4000" b="1" dirty="0" smtClean="0">
              <a:solidFill>
                <a:schemeClr val="bg1"/>
              </a:solidFill>
              <a:latin typeface="Gulim" pitchFamily="34" charset="-127"/>
              <a:ea typeface="Gulim" pitchFamily="34" charset="-127"/>
            </a:endParaRPr>
          </a:p>
          <a:p>
            <a:endParaRPr lang="pl-PL" sz="4000" b="1" dirty="0" smtClean="0">
              <a:solidFill>
                <a:schemeClr val="bg1"/>
              </a:solidFill>
              <a:latin typeface="Gulim" pitchFamily="34" charset="-127"/>
              <a:ea typeface="Gulim" pitchFamily="34" charset="-127"/>
            </a:endParaRPr>
          </a:p>
          <a:p>
            <a:endParaRPr lang="pl-PL" sz="4000" b="1" dirty="0" smtClean="0">
              <a:solidFill>
                <a:schemeClr val="bg1"/>
              </a:solidFill>
              <a:latin typeface="Gulim" pitchFamily="34" charset="-127"/>
              <a:ea typeface="Gulim" pitchFamily="34" charset="-127"/>
            </a:endParaRPr>
          </a:p>
          <a:p>
            <a:endParaRPr lang="pl-PL" sz="4000" b="1" dirty="0" smtClean="0">
              <a:solidFill>
                <a:schemeClr val="bg1"/>
              </a:solidFill>
              <a:latin typeface="Gulim" pitchFamily="34" charset="-127"/>
              <a:ea typeface="Gulim" pitchFamily="34" charset="-127"/>
            </a:endParaRPr>
          </a:p>
          <a:p>
            <a:endParaRPr lang="pl-PL" sz="4000" b="1" dirty="0" smtClean="0">
              <a:solidFill>
                <a:schemeClr val="bg1"/>
              </a:solidFill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What</a:t>
            </a:r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do </a:t>
            </a:r>
            <a:r>
              <a:rPr lang="pl-PL" sz="28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You</a:t>
            </a:r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pl-PL" sz="28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know</a:t>
            </a:r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pl-PL" sz="28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about</a:t>
            </a:r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pl-PL" sz="28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lightnings</a:t>
            </a:r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?</a:t>
            </a:r>
            <a:endParaRPr lang="pl-PL" sz="2800" b="1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7" name="Obraz 6" descr="DPP_04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556792"/>
            <a:ext cx="3286446" cy="493275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51520" y="1259175"/>
            <a:ext cx="5976664" cy="216982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err="1" smtClean="0">
                <a:ea typeface="Gulim" pitchFamily="34" charset="-127"/>
              </a:rPr>
              <a:t>Blinding</a:t>
            </a:r>
            <a:r>
              <a:rPr lang="pl-PL" dirty="0" smtClean="0">
                <a:ea typeface="Gulim" pitchFamily="34" charset="-127"/>
              </a:rPr>
              <a:t>			     	</a:t>
            </a:r>
            <a:r>
              <a:rPr lang="pl-PL" dirty="0" smtClean="0">
                <a:ea typeface="Gulim" pitchFamily="34" charset="-127"/>
                <a:cs typeface="Calibri"/>
              </a:rPr>
              <a:t>oh, </a:t>
            </a:r>
            <a:r>
              <a:rPr lang="pl-PL" dirty="0" err="1" smtClean="0">
                <a:ea typeface="Gulim" pitchFamily="34" charset="-127"/>
                <a:cs typeface="Calibri"/>
              </a:rPr>
              <a:t>Yeah</a:t>
            </a:r>
            <a:endParaRPr lang="pl-PL" dirty="0" smtClean="0">
              <a:ea typeface="Gulim" pitchFamily="34" charset="-127"/>
            </a:endParaRPr>
          </a:p>
          <a:p>
            <a:pPr>
              <a:lnSpc>
                <a:spcPct val="150000"/>
              </a:lnSpc>
            </a:pPr>
            <a:r>
              <a:rPr lang="pl-PL" dirty="0" smtClean="0">
                <a:ea typeface="Gulim" pitchFamily="34" charset="-127"/>
              </a:rPr>
              <a:t>Hit </a:t>
            </a:r>
            <a:r>
              <a:rPr lang="pl-PL" dirty="0" err="1" smtClean="0">
                <a:ea typeface="Gulim" pitchFamily="34" charset="-127"/>
              </a:rPr>
              <a:t>the</a:t>
            </a:r>
            <a:r>
              <a:rPr lang="pl-PL" dirty="0" smtClean="0">
                <a:ea typeface="Gulim" pitchFamily="34" charset="-127"/>
              </a:rPr>
              <a:t> </a:t>
            </a:r>
            <a:r>
              <a:rPr lang="pl-PL" dirty="0" err="1" smtClean="0">
                <a:ea typeface="Gulim" pitchFamily="34" charset="-127"/>
              </a:rPr>
              <a:t>ground</a:t>
            </a:r>
            <a:r>
              <a:rPr lang="pl-PL" dirty="0" smtClean="0">
                <a:ea typeface="Gulim" pitchFamily="34" charset="-127"/>
              </a:rPr>
              <a:t>			</a:t>
            </a:r>
            <a:r>
              <a:rPr lang="pl-PL" dirty="0" err="1" smtClean="0">
                <a:ea typeface="Gulim" pitchFamily="34" charset="-127"/>
              </a:rPr>
              <a:t>are</a:t>
            </a:r>
            <a:r>
              <a:rPr lang="pl-PL" dirty="0" smtClean="0">
                <a:ea typeface="Gulim" pitchFamily="34" charset="-127"/>
              </a:rPr>
              <a:t> </a:t>
            </a:r>
            <a:r>
              <a:rPr lang="pl-PL" dirty="0" err="1" smtClean="0">
                <a:ea typeface="Gulim" pitchFamily="34" charset="-127"/>
              </a:rPr>
              <a:t>You</a:t>
            </a:r>
            <a:r>
              <a:rPr lang="pl-PL" dirty="0" smtClean="0">
                <a:ea typeface="Gulim" pitchFamily="34" charset="-127"/>
              </a:rPr>
              <a:t>  </a:t>
            </a:r>
            <a:r>
              <a:rPr lang="pl-PL" dirty="0" err="1" smtClean="0">
                <a:ea typeface="Gulim" pitchFamily="34" charset="-127"/>
              </a:rPr>
              <a:t>sure</a:t>
            </a:r>
            <a:r>
              <a:rPr lang="pl-PL" dirty="0" smtClean="0">
                <a:ea typeface="Gulim" pitchFamily="34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pl-PL" dirty="0" err="1" smtClean="0">
                <a:ea typeface="Gulim" pitchFamily="34" charset="-127"/>
              </a:rPr>
              <a:t>Short</a:t>
            </a:r>
            <a:r>
              <a:rPr lang="pl-PL" dirty="0" smtClean="0">
                <a:ea typeface="Gulim" pitchFamily="34" charset="-127"/>
              </a:rPr>
              <a:t> </a:t>
            </a:r>
            <a:r>
              <a:rPr lang="pl-PL" dirty="0" err="1" smtClean="0">
                <a:ea typeface="Gulim" pitchFamily="34" charset="-127"/>
              </a:rPr>
              <a:t>duration</a:t>
            </a:r>
            <a:r>
              <a:rPr lang="pl-PL" dirty="0" smtClean="0">
                <a:ea typeface="Gulim" pitchFamily="34" charset="-127"/>
              </a:rPr>
              <a:t>			</a:t>
            </a:r>
            <a:r>
              <a:rPr lang="pl-PL" dirty="0" err="1" smtClean="0">
                <a:ea typeface="Gulim" pitchFamily="34" charset="-127"/>
              </a:rPr>
              <a:t>well</a:t>
            </a:r>
            <a:r>
              <a:rPr lang="pl-PL" dirty="0" smtClean="0">
                <a:ea typeface="Gulim" pitchFamily="34" charset="-127"/>
              </a:rPr>
              <a:t>, but...</a:t>
            </a:r>
          </a:p>
          <a:p>
            <a:pPr>
              <a:lnSpc>
                <a:spcPct val="150000"/>
              </a:lnSpc>
            </a:pPr>
            <a:r>
              <a:rPr lang="pl-PL" dirty="0" err="1" smtClean="0">
                <a:ea typeface="Gulim" pitchFamily="34" charset="-127"/>
              </a:rPr>
              <a:t>Relatively</a:t>
            </a:r>
            <a:r>
              <a:rPr lang="pl-PL" dirty="0" smtClean="0">
                <a:ea typeface="Gulim" pitchFamily="34" charset="-127"/>
              </a:rPr>
              <a:t> </a:t>
            </a:r>
            <a:r>
              <a:rPr lang="pl-PL" dirty="0" err="1" smtClean="0">
                <a:ea typeface="Gulim" pitchFamily="34" charset="-127"/>
              </a:rPr>
              <a:t>simple</a:t>
            </a:r>
            <a:r>
              <a:rPr lang="pl-PL" dirty="0" smtClean="0">
                <a:ea typeface="Gulim" pitchFamily="34" charset="-127"/>
              </a:rPr>
              <a:t> </a:t>
            </a:r>
            <a:r>
              <a:rPr lang="pl-PL" dirty="0" err="1" smtClean="0">
                <a:ea typeface="Gulim" pitchFamily="34" charset="-127"/>
              </a:rPr>
              <a:t>shape</a:t>
            </a:r>
            <a:r>
              <a:rPr lang="pl-PL" dirty="0" smtClean="0">
                <a:ea typeface="Gulim" pitchFamily="34" charset="-127"/>
              </a:rPr>
              <a:t> 		</a:t>
            </a:r>
            <a:r>
              <a:rPr lang="pl-PL" dirty="0" err="1" smtClean="0">
                <a:ea typeface="Gulim" pitchFamily="34" charset="-127"/>
              </a:rPr>
              <a:t>definately</a:t>
            </a:r>
            <a:r>
              <a:rPr lang="pl-PL" dirty="0" smtClean="0">
                <a:ea typeface="Gulim" pitchFamily="34" charset="-127"/>
              </a:rPr>
              <a:t> not</a:t>
            </a:r>
          </a:p>
          <a:p>
            <a:pPr>
              <a:lnSpc>
                <a:spcPct val="150000"/>
              </a:lnSpc>
            </a:pPr>
            <a:r>
              <a:rPr lang="pl-PL" dirty="0" err="1" smtClean="0">
                <a:ea typeface="Gulim" pitchFamily="34" charset="-127"/>
              </a:rPr>
              <a:t>Additional</a:t>
            </a:r>
            <a:r>
              <a:rPr lang="pl-PL" dirty="0" smtClean="0">
                <a:ea typeface="Gulim" pitchFamily="34" charset="-127"/>
              </a:rPr>
              <a:t> </a:t>
            </a:r>
            <a:r>
              <a:rPr lang="pl-PL" dirty="0" err="1" smtClean="0">
                <a:ea typeface="Gulim" pitchFamily="34" charset="-127"/>
              </a:rPr>
              <a:t>effects</a:t>
            </a:r>
            <a:r>
              <a:rPr lang="pl-PL" dirty="0" smtClean="0">
                <a:ea typeface="Gulim" pitchFamily="34" charset="-127"/>
              </a:rPr>
              <a:t>: </a:t>
            </a:r>
            <a:r>
              <a:rPr lang="pl-PL" dirty="0" err="1" smtClean="0">
                <a:ea typeface="Gulim" pitchFamily="34" charset="-127"/>
              </a:rPr>
              <a:t>thunder</a:t>
            </a:r>
            <a:r>
              <a:rPr lang="pl-PL" dirty="0" smtClean="0">
                <a:ea typeface="Gulim" pitchFamily="34" charset="-127"/>
              </a:rPr>
              <a:t>		not </a:t>
            </a:r>
            <a:r>
              <a:rPr lang="pl-PL" dirty="0" err="1" smtClean="0">
                <a:ea typeface="Gulim" pitchFamily="34" charset="-127"/>
              </a:rPr>
              <a:t>only</a:t>
            </a:r>
            <a:endParaRPr lang="pl-PL" dirty="0">
              <a:ea typeface="Gulim" pitchFamily="34" charset="-127"/>
            </a:endParaRPr>
          </a:p>
        </p:txBody>
      </p:sp>
      <p:pic>
        <p:nvPicPr>
          <p:cNvPr id="9" name="lightni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3645024"/>
            <a:ext cx="3936438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What</a:t>
            </a:r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do </a:t>
            </a:r>
            <a:r>
              <a:rPr lang="pl-PL" sz="28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You</a:t>
            </a:r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pl-PL" sz="28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know</a:t>
            </a:r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pl-PL" sz="28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about</a:t>
            </a:r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pl-PL" sz="28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lightnings</a:t>
            </a:r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?</a:t>
            </a:r>
            <a:endParaRPr lang="pl-PL" sz="2800" b="1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7" name="highly_branched_upwar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95636" y="1196752"/>
            <a:ext cx="6552728" cy="5410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What</a:t>
            </a:r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do </a:t>
            </a:r>
            <a:r>
              <a:rPr lang="pl-PL" sz="28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You</a:t>
            </a:r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pl-PL" sz="28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know</a:t>
            </a:r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pl-PL" sz="28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about</a:t>
            </a:r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pl-PL" sz="28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lightnings</a:t>
            </a:r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?</a:t>
            </a:r>
            <a:endParaRPr lang="pl-PL" sz="2800" b="1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4" name="lgpghs090615-013416z-v07-24m-f4-640x480-7207-p1223ihc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07281" y="1052736"/>
            <a:ext cx="6929438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Sprites</a:t>
            </a:r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, </a:t>
            </a:r>
            <a:r>
              <a:rPr lang="pl-PL" sz="28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Elves</a:t>
            </a:r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, </a:t>
            </a:r>
            <a:r>
              <a:rPr lang="pl-PL" sz="28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Gnomes</a:t>
            </a:r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...</a:t>
            </a:r>
            <a:endParaRPr lang="pl-PL" sz="2800" b="1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6" name="Obraz 5" descr="Spri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2596345" cy="551723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4355976" y="4293096"/>
            <a:ext cx="408150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first photographed on July 6, 1989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err="1" smtClean="0"/>
              <a:t>observed</a:t>
            </a:r>
            <a:r>
              <a:rPr lang="pl-PL" dirty="0" smtClean="0"/>
              <a:t> </a:t>
            </a:r>
            <a:r>
              <a:rPr lang="pl-PL" dirty="0" err="1" smtClean="0"/>
              <a:t>above</a:t>
            </a:r>
            <a:r>
              <a:rPr lang="pl-PL" dirty="0" smtClean="0"/>
              <a:t> </a:t>
            </a:r>
            <a:r>
              <a:rPr lang="pl-PL" dirty="0" err="1" smtClean="0"/>
              <a:t>thunderstorms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err="1" smtClean="0"/>
              <a:t>extremely</a:t>
            </a:r>
            <a:r>
              <a:rPr lang="pl-PL" dirty="0" smtClean="0"/>
              <a:t> </a:t>
            </a:r>
            <a:r>
              <a:rPr lang="pl-PL" dirty="0" err="1" smtClean="0"/>
              <a:t>short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err="1" smtClean="0"/>
              <a:t>observed</a:t>
            </a:r>
            <a:r>
              <a:rPr lang="pl-PL" dirty="0" smtClean="0"/>
              <a:t> </a:t>
            </a:r>
            <a:r>
              <a:rPr lang="pl-PL" dirty="0" err="1" smtClean="0"/>
              <a:t>few</a:t>
            </a:r>
            <a:r>
              <a:rPr lang="pl-PL" dirty="0" smtClean="0"/>
              <a:t> </a:t>
            </a:r>
            <a:r>
              <a:rPr lang="pl-PL" dirty="0" err="1" smtClean="0"/>
              <a:t>miliseconds</a:t>
            </a:r>
            <a:r>
              <a:rPr lang="pl-PL" dirty="0" smtClean="0"/>
              <a:t> 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lightning</a:t>
            </a:r>
            <a:r>
              <a:rPr lang="pl-PL" dirty="0" smtClean="0"/>
              <a:t>  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60"/>
            <a:ext cx="332676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Sprites</a:t>
            </a:r>
            <a:endParaRPr lang="pl-PL" sz="2800" b="1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5" name="sprites_1000fp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484784"/>
            <a:ext cx="7591603" cy="5053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Sprites</a:t>
            </a:r>
            <a:endParaRPr lang="pl-PL" sz="2400" b="1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4" name="sprites_at_10000ffp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29562" y="1268760"/>
            <a:ext cx="7884876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Sprites</a:t>
            </a:r>
            <a:endParaRPr lang="pl-PL" sz="2800" b="1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4" name="Obraz 3" descr="060216_sprite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5850458" cy="4392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89040"/>
            <a:ext cx="3236827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6372200" y="1988840"/>
            <a:ext cx="2420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Consistent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running</a:t>
            </a:r>
            <a:endParaRPr lang="pl-PL" dirty="0" smtClean="0"/>
          </a:p>
          <a:p>
            <a:r>
              <a:rPr lang="pl-PL" dirty="0" err="1" smtClean="0"/>
              <a:t>breakdown</a:t>
            </a:r>
            <a:r>
              <a:rPr lang="pl-PL" dirty="0" smtClean="0"/>
              <a:t> </a:t>
            </a:r>
            <a:r>
              <a:rPr lang="pl-PL" dirty="0" err="1" smtClean="0"/>
              <a:t>mechanism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source</a:t>
            </a:r>
            <a:r>
              <a:rPr lang="pl-PL" dirty="0" smtClean="0"/>
              <a:t> of </a:t>
            </a:r>
            <a:r>
              <a:rPr lang="pl-PL" dirty="0" err="1" smtClean="0"/>
              <a:t>TGFs</a:t>
            </a:r>
            <a:r>
              <a:rPr lang="pl-PL" dirty="0" smtClean="0"/>
              <a:t>?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New </a:t>
            </a:r>
            <a:r>
              <a:rPr lang="pl-PL" sz="24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Instrumentation</a:t>
            </a:r>
            <a:endParaRPr lang="pl-PL" sz="2400" b="1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4" name="Picture 8" descr="agile_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2106687" cy="224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2987824" y="1124744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AGILE</a:t>
            </a:r>
            <a:r>
              <a:rPr lang="it-IT" dirty="0" smtClean="0"/>
              <a:t> (Astro‐rivelatore Gamma a Immagini</a:t>
            </a:r>
            <a:r>
              <a:rPr lang="pl-PL" dirty="0" smtClean="0"/>
              <a:t> </a:t>
            </a:r>
            <a:r>
              <a:rPr lang="it-IT" dirty="0" smtClean="0"/>
              <a:t>LEggero)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131840" y="1556792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combines gamma-ray imager (30 MeV- 30 GeV) with a hard X-ray imager (18-60 keV) with large FOVs (1-2.5 sr) and optimal angular resolution </a:t>
            </a:r>
            <a:endParaRPr lang="pl-PL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6303" y="3284984"/>
            <a:ext cx="5648185" cy="342900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107504" y="37170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err="1" smtClean="0"/>
              <a:t>detects</a:t>
            </a:r>
            <a:r>
              <a:rPr lang="pl-PL" dirty="0" smtClean="0"/>
              <a:t> ~10 </a:t>
            </a:r>
            <a:r>
              <a:rPr lang="pl-PL" dirty="0" err="1" smtClean="0"/>
              <a:t>TGFs</a:t>
            </a:r>
            <a:r>
              <a:rPr lang="pl-PL" dirty="0" smtClean="0"/>
              <a:t>/</a:t>
            </a:r>
            <a:r>
              <a:rPr lang="pl-PL" dirty="0" err="1" smtClean="0"/>
              <a:t>month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AGILE and RHESSI TGF </a:t>
            </a:r>
            <a:r>
              <a:rPr lang="pl-PL" dirty="0" err="1" smtClean="0"/>
              <a:t>samples</a:t>
            </a:r>
            <a:r>
              <a:rPr lang="pl-PL" dirty="0" smtClean="0"/>
              <a:t> </a:t>
            </a:r>
          </a:p>
          <a:p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consistent</a:t>
            </a:r>
            <a:r>
              <a:rPr lang="pl-PL" dirty="0" smtClean="0"/>
              <a:t> </a:t>
            </a:r>
            <a:r>
              <a:rPr lang="pl-PL" dirty="0" err="1" smtClean="0"/>
              <a:t>concerning</a:t>
            </a:r>
            <a:r>
              <a:rPr lang="pl-PL" dirty="0" smtClean="0"/>
              <a:t> </a:t>
            </a:r>
          </a:p>
          <a:p>
            <a:r>
              <a:rPr lang="pl-PL" dirty="0" err="1" smtClean="0"/>
              <a:t>longitude</a:t>
            </a:r>
            <a:r>
              <a:rPr lang="pl-PL" dirty="0" smtClean="0"/>
              <a:t>, </a:t>
            </a:r>
            <a:r>
              <a:rPr lang="pl-PL" dirty="0" err="1" smtClean="0"/>
              <a:t>local</a:t>
            </a:r>
            <a:r>
              <a:rPr lang="pl-PL" dirty="0" smtClean="0"/>
              <a:t> time </a:t>
            </a:r>
          </a:p>
          <a:p>
            <a:r>
              <a:rPr lang="pl-PL" dirty="0" err="1" smtClean="0"/>
              <a:t>distribution</a:t>
            </a:r>
            <a:r>
              <a:rPr lang="pl-PL" dirty="0" smtClean="0"/>
              <a:t> and </a:t>
            </a:r>
            <a:r>
              <a:rPr lang="pl-PL" dirty="0" err="1" smtClean="0"/>
              <a:t>spectral</a:t>
            </a:r>
            <a:r>
              <a:rPr lang="pl-PL" dirty="0" smtClean="0"/>
              <a:t> </a:t>
            </a:r>
            <a:r>
              <a:rPr lang="pl-PL" dirty="0" err="1" smtClean="0"/>
              <a:t>shape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err="1" smtClean="0"/>
              <a:t>cumulative</a:t>
            </a:r>
            <a:r>
              <a:rPr lang="pl-PL" dirty="0" smtClean="0"/>
              <a:t> spectrum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</a:p>
          <a:p>
            <a:r>
              <a:rPr lang="pl-PL" dirty="0" err="1" smtClean="0"/>
              <a:t>significant</a:t>
            </a:r>
            <a:r>
              <a:rPr lang="pl-PL" dirty="0" smtClean="0"/>
              <a:t> </a:t>
            </a:r>
            <a:r>
              <a:rPr lang="pl-PL" dirty="0" err="1" smtClean="0"/>
              <a:t>detection</a:t>
            </a:r>
            <a:r>
              <a:rPr lang="pl-PL" dirty="0" smtClean="0"/>
              <a:t> </a:t>
            </a:r>
          </a:p>
          <a:p>
            <a:r>
              <a:rPr lang="pl-PL" dirty="0" err="1" smtClean="0"/>
              <a:t>above</a:t>
            </a:r>
            <a:r>
              <a:rPr lang="pl-PL" dirty="0" smtClean="0"/>
              <a:t> 40 </a:t>
            </a:r>
            <a:r>
              <a:rPr lang="pl-PL" dirty="0" err="1" smtClean="0"/>
              <a:t>MeV</a:t>
            </a:r>
            <a:endParaRPr lang="pl-P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636912"/>
            <a:ext cx="3672408" cy="298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New </a:t>
            </a:r>
            <a:r>
              <a:rPr lang="pl-PL" sz="24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Instrumentation</a:t>
            </a:r>
            <a:endParaRPr lang="pl-PL" sz="2400" b="1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11560" y="1412776"/>
            <a:ext cx="5272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Fermi Gamma Ray </a:t>
            </a:r>
            <a:r>
              <a:rPr lang="pl-PL" dirty="0" err="1" smtClean="0"/>
              <a:t>Space</a:t>
            </a:r>
            <a:r>
              <a:rPr lang="pl-PL" dirty="0" smtClean="0"/>
              <a:t> </a:t>
            </a:r>
            <a:r>
              <a:rPr lang="pl-PL" dirty="0" err="1" smtClean="0"/>
              <a:t>Telescope</a:t>
            </a:r>
            <a:r>
              <a:rPr lang="pl-PL" dirty="0" smtClean="0"/>
              <a:t> and </a:t>
            </a:r>
            <a:r>
              <a:rPr lang="pl-PL" dirty="0" err="1" smtClean="0"/>
              <a:t>new</a:t>
            </a:r>
            <a:r>
              <a:rPr lang="pl-PL" dirty="0" smtClean="0"/>
              <a:t> </a:t>
            </a:r>
            <a:r>
              <a:rPr lang="pl-PL" dirty="0" err="1" smtClean="0"/>
              <a:t>discovery</a:t>
            </a:r>
            <a:endParaRPr lang="pl-PL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001" y="1988840"/>
            <a:ext cx="660199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Conclusions</a:t>
            </a:r>
            <a:endParaRPr lang="pl-PL" sz="2400" b="1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784345" y="5589240"/>
            <a:ext cx="557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</a:rPr>
              <a:t>We live </a:t>
            </a:r>
            <a:r>
              <a:rPr lang="pl-PL" sz="3600" dirty="0" err="1" smtClean="0">
                <a:solidFill>
                  <a:schemeClr val="bg1"/>
                </a:solidFill>
              </a:rPr>
              <a:t>in</a:t>
            </a:r>
            <a:r>
              <a:rPr lang="pl-PL" sz="3600" dirty="0" smtClean="0">
                <a:solidFill>
                  <a:schemeClr val="bg1"/>
                </a:solidFill>
              </a:rPr>
              <a:t> </a:t>
            </a:r>
            <a:r>
              <a:rPr lang="pl-PL" sz="3600" dirty="0" err="1" smtClean="0">
                <a:solidFill>
                  <a:schemeClr val="bg1"/>
                </a:solidFill>
              </a:rPr>
              <a:t>interesting</a:t>
            </a:r>
            <a:r>
              <a:rPr lang="pl-PL" sz="3600" dirty="0" smtClean="0">
                <a:solidFill>
                  <a:schemeClr val="bg1"/>
                </a:solidFill>
              </a:rPr>
              <a:t> </a:t>
            </a:r>
            <a:r>
              <a:rPr lang="pl-PL" sz="3600" dirty="0" err="1" smtClean="0">
                <a:solidFill>
                  <a:schemeClr val="bg1"/>
                </a:solidFill>
              </a:rPr>
              <a:t>times</a:t>
            </a:r>
            <a:r>
              <a:rPr lang="pl-PL" sz="3600" dirty="0" smtClean="0">
                <a:solidFill>
                  <a:schemeClr val="bg1"/>
                </a:solidFill>
              </a:rPr>
              <a:t>…</a:t>
            </a:r>
            <a:endParaRPr lang="pl-PL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Ebrima" pitchFamily="2" charset="0"/>
              </a:rPr>
              <a:t>Gamma Ray </a:t>
            </a:r>
            <a:r>
              <a:rPr lang="pl-PL" sz="28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Ebrima" pitchFamily="2" charset="0"/>
              </a:rPr>
              <a:t>Astronomy</a:t>
            </a:r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Ebrima" pitchFamily="2" charset="0"/>
              </a:rPr>
              <a:t> </a:t>
            </a:r>
            <a:r>
              <a:rPr lang="pl-PL" sz="28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Ebrima" pitchFamily="2" charset="0"/>
              </a:rPr>
              <a:t>Beginning</a:t>
            </a:r>
            <a:endParaRPr lang="pl-PL" sz="2800" b="1" dirty="0">
              <a:solidFill>
                <a:schemeClr val="tx1"/>
              </a:solidFill>
              <a:latin typeface="Gulim" pitchFamily="34" charset="-127"/>
              <a:ea typeface="Gulim" pitchFamily="34" charset="-127"/>
              <a:cs typeface="Ebrima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2857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3851920" y="1988840"/>
            <a:ext cx="50040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started </a:t>
            </a:r>
            <a:r>
              <a:rPr lang="en-US" dirty="0" smtClean="0"/>
              <a:t>as a small budget research program in 1959</a:t>
            </a:r>
            <a:endParaRPr lang="pl-PL" dirty="0" smtClean="0"/>
          </a:p>
          <a:p>
            <a:endParaRPr lang="pl-PL" dirty="0" smtClean="0"/>
          </a:p>
          <a:p>
            <a:r>
              <a:rPr lang="en-US" dirty="0" smtClean="0"/>
              <a:t>monitor</a:t>
            </a:r>
            <a:r>
              <a:rPr lang="pl-PL" dirty="0" err="1" smtClean="0"/>
              <a:t>ing</a:t>
            </a:r>
            <a:r>
              <a:rPr lang="en-US" dirty="0" smtClean="0"/>
              <a:t> compliance with the 1963 Partial Test Ban Treaty by the Soviet Union, and other nuclear-capable states</a:t>
            </a:r>
            <a:endParaRPr lang="pl-PL" dirty="0" smtClean="0"/>
          </a:p>
          <a:p>
            <a:endParaRPr lang="pl-PL" dirty="0" smtClean="0"/>
          </a:p>
          <a:p>
            <a:r>
              <a:rPr lang="en-US" dirty="0" smtClean="0"/>
              <a:t>12 external X-ray detectors and 18 internal neutron and gamma-ray detectors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o</a:t>
            </a:r>
            <a:r>
              <a:rPr lang="en-US" dirty="0" smtClean="0"/>
              <a:t>n July 2, 1967, at 14:19 UTC, the Vela 4 and Vela 3 satellites detected a flash of gamma radiation</a:t>
            </a:r>
            <a:r>
              <a:rPr lang="pl-PL" dirty="0" smtClean="0"/>
              <a:t>…</a:t>
            </a:r>
            <a:endParaRPr lang="pl-P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3262645" cy="251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Ebrima" pitchFamily="2" charset="0"/>
              </a:rPr>
              <a:t>Compton Gamma Ray </a:t>
            </a:r>
            <a:r>
              <a:rPr lang="pl-PL" sz="28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Ebrima" pitchFamily="2" charset="0"/>
              </a:rPr>
              <a:t>Observatory</a:t>
            </a:r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Ebrima" pitchFamily="2" charset="0"/>
              </a:rPr>
              <a:t> (CGRO)</a:t>
            </a:r>
            <a:endParaRPr lang="pl-PL" sz="2800" b="1" dirty="0">
              <a:solidFill>
                <a:schemeClr val="tx1"/>
              </a:solidFill>
              <a:latin typeface="Gulim" pitchFamily="34" charset="-127"/>
              <a:ea typeface="Gulim" pitchFamily="34" charset="-127"/>
              <a:cs typeface="Ebrima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268760"/>
            <a:ext cx="4402460" cy="264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77072"/>
            <a:ext cx="297728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251520" y="1556792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 smtClean="0">
                <a:ea typeface="Gulim" pitchFamily="34" charset="-127"/>
              </a:rPr>
              <a:t>Burst</a:t>
            </a:r>
            <a:r>
              <a:rPr lang="pl-PL" dirty="0" smtClean="0">
                <a:ea typeface="Gulim" pitchFamily="34" charset="-127"/>
              </a:rPr>
              <a:t> And </a:t>
            </a:r>
            <a:r>
              <a:rPr lang="pl-PL" dirty="0" err="1" smtClean="0">
                <a:ea typeface="Gulim" pitchFamily="34" charset="-127"/>
              </a:rPr>
              <a:t>Transient</a:t>
            </a:r>
            <a:r>
              <a:rPr lang="pl-PL" dirty="0" smtClean="0">
                <a:ea typeface="Gulim" pitchFamily="34" charset="-127"/>
              </a:rPr>
              <a:t> </a:t>
            </a:r>
            <a:r>
              <a:rPr lang="pl-PL" dirty="0" err="1" smtClean="0">
                <a:ea typeface="Gulim" pitchFamily="34" charset="-127"/>
              </a:rPr>
              <a:t>Source</a:t>
            </a:r>
            <a:r>
              <a:rPr lang="pl-PL" dirty="0" smtClean="0">
                <a:ea typeface="Gulim" pitchFamily="34" charset="-127"/>
              </a:rPr>
              <a:t> </a:t>
            </a:r>
            <a:r>
              <a:rPr lang="pl-PL" dirty="0" err="1" smtClean="0">
                <a:ea typeface="Gulim" pitchFamily="34" charset="-127"/>
              </a:rPr>
              <a:t>Experiment</a:t>
            </a:r>
            <a:r>
              <a:rPr lang="pl-PL" dirty="0" smtClean="0">
                <a:ea typeface="Gulim" pitchFamily="34" charset="-127"/>
              </a:rPr>
              <a:t> (</a:t>
            </a:r>
            <a:r>
              <a:rPr lang="en-US" dirty="0" smtClean="0">
                <a:ea typeface="Gulim" pitchFamily="34" charset="-127"/>
              </a:rPr>
              <a:t>BATSE</a:t>
            </a:r>
            <a:r>
              <a:rPr lang="pl-PL" dirty="0" smtClean="0">
                <a:ea typeface="Gulim" pitchFamily="34" charset="-127"/>
              </a:rPr>
              <a:t>, 1991-2000):</a:t>
            </a:r>
            <a:r>
              <a:rPr lang="en-US" dirty="0" smtClean="0">
                <a:ea typeface="Gulim" pitchFamily="34" charset="-127"/>
              </a:rPr>
              <a:t> </a:t>
            </a:r>
            <a:endParaRPr lang="pl-PL" dirty="0" smtClean="0">
              <a:ea typeface="Gulim" pitchFamily="34" charset="-127"/>
            </a:endParaRPr>
          </a:p>
          <a:p>
            <a:endParaRPr lang="pl-PL" dirty="0" smtClean="0">
              <a:ea typeface="Gulim" pitchFamily="34" charset="-127"/>
            </a:endParaRPr>
          </a:p>
          <a:p>
            <a:r>
              <a:rPr lang="en-US" dirty="0" smtClean="0">
                <a:ea typeface="Gulim" pitchFamily="34" charset="-127"/>
              </a:rPr>
              <a:t>eight </a:t>
            </a:r>
            <a:r>
              <a:rPr lang="en-US" dirty="0" err="1" smtClean="0">
                <a:ea typeface="Gulim" pitchFamily="34" charset="-127"/>
              </a:rPr>
              <a:t>scintillator</a:t>
            </a:r>
            <a:r>
              <a:rPr lang="en-US" dirty="0" smtClean="0">
                <a:ea typeface="Gulim" pitchFamily="34" charset="-127"/>
              </a:rPr>
              <a:t> panels</a:t>
            </a:r>
            <a:endParaRPr lang="pl-PL" dirty="0" smtClean="0">
              <a:ea typeface="Gulim" pitchFamily="34" charset="-127"/>
            </a:endParaRPr>
          </a:p>
          <a:p>
            <a:r>
              <a:rPr lang="en-US" dirty="0" smtClean="0">
                <a:ea typeface="Gulim" pitchFamily="34" charset="-127"/>
              </a:rPr>
              <a:t>each with </a:t>
            </a:r>
            <a:r>
              <a:rPr lang="pl-PL" dirty="0" err="1" smtClean="0">
                <a:ea typeface="Gulim" pitchFamily="34" charset="-127"/>
              </a:rPr>
              <a:t>eff</a:t>
            </a:r>
            <a:r>
              <a:rPr lang="en-US" dirty="0" err="1" smtClean="0">
                <a:ea typeface="Gulim" pitchFamily="34" charset="-127"/>
              </a:rPr>
              <a:t>ective</a:t>
            </a:r>
            <a:r>
              <a:rPr lang="en-US" dirty="0" smtClean="0">
                <a:ea typeface="Gulim" pitchFamily="34" charset="-127"/>
              </a:rPr>
              <a:t> area</a:t>
            </a:r>
            <a:r>
              <a:rPr lang="pl-PL" dirty="0" smtClean="0">
                <a:ea typeface="Gulim" pitchFamily="34" charset="-127"/>
              </a:rPr>
              <a:t> </a:t>
            </a:r>
            <a:r>
              <a:rPr lang="en-US" dirty="0" smtClean="0">
                <a:ea typeface="Gulim" pitchFamily="34" charset="-127"/>
              </a:rPr>
              <a:t>2000 cm</a:t>
            </a:r>
            <a:r>
              <a:rPr lang="en-US" baseline="30000" dirty="0" smtClean="0">
                <a:ea typeface="Gulim" pitchFamily="34" charset="-127"/>
              </a:rPr>
              <a:t>2</a:t>
            </a:r>
            <a:endParaRPr lang="pl-PL" baseline="30000" dirty="0" smtClean="0">
              <a:ea typeface="Gulim" pitchFamily="34" charset="-127"/>
            </a:endParaRPr>
          </a:p>
          <a:p>
            <a:r>
              <a:rPr lang="en-US" dirty="0" smtClean="0">
                <a:ea typeface="Gulim" pitchFamily="34" charset="-127"/>
              </a:rPr>
              <a:t>energies from 25 </a:t>
            </a:r>
            <a:r>
              <a:rPr lang="en-US" dirty="0" err="1" smtClean="0">
                <a:ea typeface="Gulim" pitchFamily="34" charset="-127"/>
              </a:rPr>
              <a:t>keV</a:t>
            </a:r>
            <a:r>
              <a:rPr lang="en-US" dirty="0" smtClean="0">
                <a:ea typeface="Gulim" pitchFamily="34" charset="-127"/>
              </a:rPr>
              <a:t> to above 1MeV mounted on the corners</a:t>
            </a:r>
            <a:r>
              <a:rPr lang="pl-PL" dirty="0" smtClean="0">
                <a:ea typeface="Gulim" pitchFamily="34" charset="-127"/>
              </a:rPr>
              <a:t> </a:t>
            </a:r>
            <a:r>
              <a:rPr lang="en-US" dirty="0" smtClean="0">
                <a:ea typeface="Gulim" pitchFamily="34" charset="-127"/>
              </a:rPr>
              <a:t>of CGRO</a:t>
            </a:r>
            <a:r>
              <a:rPr lang="pl-PL" dirty="0" smtClean="0">
                <a:ea typeface="Gulim" pitchFamily="34" charset="-127"/>
              </a:rPr>
              <a:t> (</a:t>
            </a:r>
            <a:r>
              <a:rPr lang="pl-PL" dirty="0" err="1" smtClean="0">
                <a:ea typeface="Gulim" pitchFamily="34" charset="-127"/>
              </a:rPr>
              <a:t>spatial</a:t>
            </a:r>
            <a:endParaRPr lang="pl-PL" dirty="0" smtClean="0">
              <a:ea typeface="Gulim" pitchFamily="34" charset="-127"/>
            </a:endParaRPr>
          </a:p>
          <a:p>
            <a:r>
              <a:rPr lang="pl-PL" dirty="0" err="1" smtClean="0">
                <a:ea typeface="Gulim" pitchFamily="34" charset="-127"/>
              </a:rPr>
              <a:t>information</a:t>
            </a:r>
            <a:r>
              <a:rPr lang="pl-PL" dirty="0" smtClean="0">
                <a:ea typeface="Gulim" pitchFamily="34" charset="-127"/>
              </a:rPr>
              <a:t>)</a:t>
            </a:r>
            <a:endParaRPr lang="pl-PL" dirty="0">
              <a:ea typeface="Gulim" pitchFamily="34" charset="-127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995936" y="4437112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 smtClean="0">
                <a:ea typeface="Gulim" pitchFamily="34" charset="-127"/>
              </a:rPr>
              <a:t>Sometimes</a:t>
            </a:r>
            <a:r>
              <a:rPr lang="pl-PL" dirty="0" smtClean="0">
                <a:ea typeface="Gulim" pitchFamily="34" charset="-127"/>
              </a:rPr>
              <a:t> </a:t>
            </a:r>
            <a:r>
              <a:rPr lang="en-US" dirty="0" smtClean="0">
                <a:ea typeface="Gulim" pitchFamily="34" charset="-127"/>
              </a:rPr>
              <a:t>bursts of radiation were </a:t>
            </a:r>
            <a:r>
              <a:rPr lang="pl-PL" dirty="0" smtClean="0">
                <a:ea typeface="Gulim" pitchFamily="34" charset="-127"/>
              </a:rPr>
              <a:t>o</a:t>
            </a:r>
            <a:r>
              <a:rPr lang="en-US" dirty="0" err="1" smtClean="0">
                <a:ea typeface="Gulim" pitchFamily="34" charset="-127"/>
              </a:rPr>
              <a:t>bserved</a:t>
            </a:r>
            <a:endParaRPr lang="en-US" dirty="0" smtClean="0">
              <a:ea typeface="Gulim" pitchFamily="34" charset="-127"/>
            </a:endParaRPr>
          </a:p>
          <a:p>
            <a:r>
              <a:rPr lang="en-US" dirty="0" smtClean="0">
                <a:ea typeface="Gulim" pitchFamily="34" charset="-127"/>
              </a:rPr>
              <a:t>only by detectors facing the Earth. </a:t>
            </a:r>
            <a:endParaRPr lang="pl-PL" dirty="0" smtClean="0">
              <a:ea typeface="Gulim" pitchFamily="34" charset="-127"/>
            </a:endParaRPr>
          </a:p>
          <a:p>
            <a:endParaRPr lang="pl-PL" dirty="0" smtClean="0">
              <a:ea typeface="Gulim" pitchFamily="34" charset="-127"/>
            </a:endParaRPr>
          </a:p>
          <a:p>
            <a:r>
              <a:rPr lang="en-US" dirty="0" smtClean="0">
                <a:ea typeface="Gulim" pitchFamily="34" charset="-127"/>
              </a:rPr>
              <a:t>The</a:t>
            </a:r>
            <a:r>
              <a:rPr lang="pl-PL" dirty="0" smtClean="0">
                <a:ea typeface="Gulim" pitchFamily="34" charset="-127"/>
              </a:rPr>
              <a:t>y</a:t>
            </a:r>
            <a:r>
              <a:rPr lang="en-US" dirty="0" smtClean="0">
                <a:ea typeface="Gulim" pitchFamily="34" charset="-127"/>
              </a:rPr>
              <a:t> were much shorter than the typical gamma-ray burst</a:t>
            </a:r>
            <a:endParaRPr lang="pl-PL" dirty="0" smtClean="0"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Ebrima" pitchFamily="2" charset="0"/>
              </a:rPr>
              <a:t>Compton Gamma Ray </a:t>
            </a:r>
            <a:r>
              <a:rPr lang="pl-PL" sz="28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Ebrima" pitchFamily="2" charset="0"/>
              </a:rPr>
              <a:t>Observatory</a:t>
            </a:r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Ebrima" pitchFamily="2" charset="0"/>
              </a:rPr>
              <a:t> (CGRO)</a:t>
            </a:r>
            <a:endParaRPr lang="pl-PL" sz="2800" b="1" dirty="0">
              <a:solidFill>
                <a:schemeClr val="tx1"/>
              </a:solidFill>
              <a:latin typeface="Gulim" pitchFamily="34" charset="-127"/>
              <a:ea typeface="Gulim" pitchFamily="34" charset="-127"/>
              <a:cs typeface="Ebrima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793" y="1268760"/>
            <a:ext cx="6828413" cy="252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1133872" y="3933056"/>
            <a:ext cx="6750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a typeface="Gulim" pitchFamily="34" charset="-127"/>
              </a:rPr>
              <a:t>The y axis represents count rate of 25</a:t>
            </a:r>
            <a:r>
              <a:rPr lang="pl-PL" dirty="0" smtClean="0">
                <a:ea typeface="Gulim" pitchFamily="34" charset="-127"/>
              </a:rPr>
              <a:t>-</a:t>
            </a:r>
            <a:r>
              <a:rPr lang="en-US" dirty="0" smtClean="0">
                <a:ea typeface="Gulim" pitchFamily="34" charset="-127"/>
              </a:rPr>
              <a:t>1000 </a:t>
            </a:r>
            <a:r>
              <a:rPr lang="en-US" dirty="0" err="1" smtClean="0">
                <a:ea typeface="Gulim" pitchFamily="34" charset="-127"/>
              </a:rPr>
              <a:t>keV</a:t>
            </a:r>
            <a:r>
              <a:rPr lang="pl-PL" dirty="0" smtClean="0">
                <a:ea typeface="Gulim" pitchFamily="34" charset="-127"/>
              </a:rPr>
              <a:t> </a:t>
            </a:r>
            <a:r>
              <a:rPr lang="en-US" dirty="0" smtClean="0">
                <a:ea typeface="Gulim" pitchFamily="34" charset="-127"/>
              </a:rPr>
              <a:t>photons</a:t>
            </a:r>
            <a:endParaRPr lang="pl-PL" dirty="0">
              <a:ea typeface="Gulim" pitchFamily="34" charset="-127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11560" y="4797152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a typeface="Gulim" pitchFamily="34" charset="-127"/>
              </a:rPr>
              <a:t>BATSE data shows TGFs as short bursts of up to</a:t>
            </a:r>
            <a:r>
              <a:rPr lang="pl-PL" dirty="0" smtClean="0">
                <a:ea typeface="Gulim" pitchFamily="34" charset="-127"/>
              </a:rPr>
              <a:t> </a:t>
            </a:r>
            <a:r>
              <a:rPr lang="en-US" dirty="0" smtClean="0">
                <a:ea typeface="Gulim" pitchFamily="34" charset="-127"/>
              </a:rPr>
              <a:t>1000 photons</a:t>
            </a:r>
            <a:r>
              <a:rPr lang="pl-PL" dirty="0" smtClean="0">
                <a:ea typeface="Gulim" pitchFamily="34" charset="-127"/>
              </a:rPr>
              <a:t> </a:t>
            </a:r>
            <a:r>
              <a:rPr lang="en-US" dirty="0" smtClean="0">
                <a:ea typeface="Gulim" pitchFamily="34" charset="-127"/>
              </a:rPr>
              <a:t>with energies ranging from 25 </a:t>
            </a:r>
            <a:r>
              <a:rPr lang="en-US" dirty="0" err="1" smtClean="0">
                <a:ea typeface="Gulim" pitchFamily="34" charset="-127"/>
              </a:rPr>
              <a:t>keV</a:t>
            </a:r>
            <a:r>
              <a:rPr lang="en-US" dirty="0" smtClean="0">
                <a:ea typeface="Gulim" pitchFamily="34" charset="-127"/>
              </a:rPr>
              <a:t> up to above 1MeV.</a:t>
            </a:r>
            <a:r>
              <a:rPr lang="pl-PL" dirty="0" smtClean="0">
                <a:ea typeface="Gulim" pitchFamily="34" charset="-127"/>
              </a:rPr>
              <a:t> </a:t>
            </a:r>
            <a:r>
              <a:rPr lang="en-US" dirty="0" smtClean="0">
                <a:ea typeface="Gulim" pitchFamily="34" charset="-127"/>
              </a:rPr>
              <a:t> </a:t>
            </a:r>
            <a:endParaRPr lang="pl-PL" dirty="0" smtClean="0">
              <a:ea typeface="Gulim" pitchFamily="34" charset="-127"/>
            </a:endParaRPr>
          </a:p>
          <a:p>
            <a:endParaRPr lang="pl-PL" dirty="0" smtClean="0">
              <a:ea typeface="Gulim" pitchFamily="34" charset="-127"/>
            </a:endParaRPr>
          </a:p>
          <a:p>
            <a:r>
              <a:rPr lang="pl-PL" dirty="0" err="1" smtClean="0">
                <a:ea typeface="Gulim" pitchFamily="34" charset="-127"/>
              </a:rPr>
              <a:t>About</a:t>
            </a:r>
            <a:r>
              <a:rPr lang="pl-PL" dirty="0" smtClean="0">
                <a:ea typeface="Gulim" pitchFamily="34" charset="-127"/>
              </a:rPr>
              <a:t> 70 </a:t>
            </a:r>
            <a:r>
              <a:rPr lang="pl-PL" dirty="0" err="1" smtClean="0">
                <a:ea typeface="Gulim" pitchFamily="34" charset="-127"/>
              </a:rPr>
              <a:t>events</a:t>
            </a:r>
            <a:r>
              <a:rPr lang="pl-PL" dirty="0" smtClean="0">
                <a:ea typeface="Gulim" pitchFamily="34" charset="-127"/>
              </a:rPr>
              <a:t> </a:t>
            </a:r>
            <a:r>
              <a:rPr lang="pl-PL" dirty="0" err="1" smtClean="0">
                <a:ea typeface="Gulim" pitchFamily="34" charset="-127"/>
              </a:rPr>
              <a:t>were</a:t>
            </a:r>
            <a:r>
              <a:rPr lang="pl-PL" dirty="0" smtClean="0">
                <a:ea typeface="Gulim" pitchFamily="34" charset="-127"/>
              </a:rPr>
              <a:t> </a:t>
            </a:r>
            <a:r>
              <a:rPr lang="pl-PL" dirty="0" err="1" smtClean="0">
                <a:ea typeface="Gulim" pitchFamily="34" charset="-127"/>
              </a:rPr>
              <a:t>detected</a:t>
            </a:r>
            <a:r>
              <a:rPr lang="pl-PL" dirty="0" smtClean="0">
                <a:ea typeface="Gulim" pitchFamily="34" charset="-127"/>
              </a:rPr>
              <a:t> </a:t>
            </a:r>
            <a:r>
              <a:rPr lang="pl-PL" dirty="0" err="1" smtClean="0">
                <a:ea typeface="Gulim" pitchFamily="34" charset="-127"/>
              </a:rPr>
              <a:t>during</a:t>
            </a:r>
            <a:r>
              <a:rPr lang="pl-PL" dirty="0" smtClean="0">
                <a:ea typeface="Gulim" pitchFamily="34" charset="-127"/>
              </a:rPr>
              <a:t> </a:t>
            </a:r>
            <a:r>
              <a:rPr lang="pl-PL" dirty="0" err="1" smtClean="0">
                <a:ea typeface="Gulim" pitchFamily="34" charset="-127"/>
              </a:rPr>
              <a:t>the</a:t>
            </a:r>
            <a:r>
              <a:rPr lang="pl-PL" dirty="0" smtClean="0">
                <a:ea typeface="Gulim" pitchFamily="34" charset="-127"/>
              </a:rPr>
              <a:t> </a:t>
            </a:r>
            <a:r>
              <a:rPr lang="pl-PL" dirty="0" err="1" smtClean="0">
                <a:ea typeface="Gulim" pitchFamily="34" charset="-127"/>
              </a:rPr>
              <a:t>entire</a:t>
            </a:r>
            <a:r>
              <a:rPr lang="pl-PL" dirty="0" smtClean="0">
                <a:ea typeface="Gulim" pitchFamily="34" charset="-127"/>
              </a:rPr>
              <a:t> </a:t>
            </a:r>
            <a:r>
              <a:rPr lang="pl-PL" dirty="0" err="1" smtClean="0">
                <a:ea typeface="Gulim" pitchFamily="34" charset="-127"/>
              </a:rPr>
              <a:t>mission</a:t>
            </a:r>
            <a:endParaRPr lang="pl-PL" dirty="0" smtClean="0">
              <a:ea typeface="Gulim" pitchFamily="34" charset="-127"/>
            </a:endParaRPr>
          </a:p>
          <a:p>
            <a:endParaRPr lang="pl-PL" dirty="0">
              <a:ea typeface="Gulim" pitchFamily="34" charset="-127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004048" y="3512041"/>
            <a:ext cx="29941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G. J. Fishman et al., Science 264, 1313 (1994)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130268">
            <a:off x="4783487" y="1433042"/>
            <a:ext cx="2547941" cy="246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Ramaty</a:t>
            </a:r>
            <a:r>
              <a:rPr lang="pl-PL" sz="24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High Energy </a:t>
            </a:r>
            <a:r>
              <a:rPr lang="pl-PL" sz="24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Solar</a:t>
            </a:r>
            <a:r>
              <a:rPr lang="pl-PL" sz="24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pl-PL" sz="24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Spectroscopic</a:t>
            </a:r>
            <a:r>
              <a:rPr lang="pl-PL" sz="24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pl-PL" sz="24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Imager</a:t>
            </a:r>
            <a:endParaRPr lang="pl-PL" sz="2400" b="1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4" name="HESSIbeauty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1196752"/>
            <a:ext cx="2784309" cy="208823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95536" y="3674055"/>
            <a:ext cx="61926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ea typeface="Dotum" pitchFamily="34" charset="-127"/>
                <a:cs typeface="Rod" pitchFamily="49" charset="-79"/>
              </a:rPr>
              <a:t>Small</a:t>
            </a:r>
            <a:r>
              <a:rPr lang="pl-PL" dirty="0" smtClean="0">
                <a:ea typeface="Dotum" pitchFamily="34" charset="-127"/>
                <a:cs typeface="Rod" pitchFamily="49" charset="-79"/>
              </a:rPr>
              <a:t> Explorer (SMEX)</a:t>
            </a:r>
          </a:p>
          <a:p>
            <a:endParaRPr lang="pl-PL" dirty="0" smtClean="0">
              <a:ea typeface="Dotum" pitchFamily="34" charset="-127"/>
              <a:cs typeface="Rod" pitchFamily="49" charset="-79"/>
            </a:endParaRPr>
          </a:p>
          <a:p>
            <a:r>
              <a:rPr lang="pl-PL" dirty="0" smtClean="0">
                <a:ea typeface="Dotum" pitchFamily="34" charset="-127"/>
                <a:cs typeface="Rod" pitchFamily="49" charset="-79"/>
              </a:rPr>
              <a:t>No </a:t>
            </a:r>
            <a:r>
              <a:rPr lang="pl-PL" dirty="0" err="1" smtClean="0">
                <a:ea typeface="Dotum" pitchFamily="34" charset="-127"/>
                <a:cs typeface="Rod" pitchFamily="49" charset="-79"/>
              </a:rPr>
              <a:t>shielding</a:t>
            </a:r>
            <a:r>
              <a:rPr lang="pl-PL" dirty="0" smtClean="0">
                <a:ea typeface="Dotum" pitchFamily="34" charset="-127"/>
                <a:cs typeface="Rod" pitchFamily="49" charset="-79"/>
              </a:rPr>
              <a:t> (</a:t>
            </a:r>
            <a:r>
              <a:rPr lang="pl-PL" dirty="0" err="1" smtClean="0">
                <a:ea typeface="Dotum" pitchFamily="34" charset="-127"/>
                <a:cs typeface="Rod" pitchFamily="49" charset="-79"/>
              </a:rPr>
              <a:t>good</a:t>
            </a:r>
            <a:r>
              <a:rPr lang="pl-PL" dirty="0" smtClean="0">
                <a:ea typeface="Dotum" pitchFamily="34" charset="-127"/>
                <a:cs typeface="Rod" pitchFamily="49" charset="-79"/>
              </a:rPr>
              <a:t> for TGF, </a:t>
            </a:r>
            <a:r>
              <a:rPr lang="pl-PL" dirty="0" err="1" smtClean="0">
                <a:ea typeface="Dotum" pitchFamily="34" charset="-127"/>
                <a:cs typeface="Rod" pitchFamily="49" charset="-79"/>
              </a:rPr>
              <a:t>bad</a:t>
            </a:r>
            <a:r>
              <a:rPr lang="pl-PL" dirty="0" smtClean="0">
                <a:ea typeface="Dotum" pitchFamily="34" charset="-127"/>
                <a:cs typeface="Rod" pitchFamily="49" charset="-79"/>
              </a:rPr>
              <a:t> for </a:t>
            </a:r>
            <a:r>
              <a:rPr lang="pl-PL" dirty="0" err="1" smtClean="0">
                <a:ea typeface="Dotum" pitchFamily="34" charset="-127"/>
                <a:cs typeface="Rod" pitchFamily="49" charset="-79"/>
              </a:rPr>
              <a:t>solar</a:t>
            </a:r>
            <a:r>
              <a:rPr lang="pl-PL" dirty="0" smtClean="0">
                <a:ea typeface="Dotum" pitchFamily="34" charset="-127"/>
                <a:cs typeface="Rod" pitchFamily="49" charset="-79"/>
              </a:rPr>
              <a:t> </a:t>
            </a:r>
            <a:r>
              <a:rPr lang="pl-PL" dirty="0" err="1" smtClean="0">
                <a:ea typeface="Dotum" pitchFamily="34" charset="-127"/>
                <a:cs typeface="Rod" pitchFamily="49" charset="-79"/>
              </a:rPr>
              <a:t>flares</a:t>
            </a:r>
            <a:r>
              <a:rPr lang="pl-PL" dirty="0" smtClean="0">
                <a:ea typeface="Dotum" pitchFamily="34" charset="-127"/>
                <a:cs typeface="Rod" pitchFamily="49" charset="-79"/>
              </a:rPr>
              <a:t>)</a:t>
            </a:r>
          </a:p>
          <a:p>
            <a:endParaRPr lang="pl-PL" dirty="0" smtClean="0">
              <a:ea typeface="Dotum" pitchFamily="34" charset="-127"/>
              <a:cs typeface="Rod" pitchFamily="49" charset="-79"/>
            </a:endParaRPr>
          </a:p>
          <a:p>
            <a:r>
              <a:rPr lang="pl-PL" dirty="0" err="1" smtClean="0">
                <a:ea typeface="Dotum" pitchFamily="34" charset="-127"/>
                <a:cs typeface="Rod" pitchFamily="49" charset="-79"/>
              </a:rPr>
              <a:t>Each</a:t>
            </a:r>
            <a:r>
              <a:rPr lang="pl-PL" dirty="0" smtClean="0">
                <a:ea typeface="Dotum" pitchFamily="34" charset="-127"/>
                <a:cs typeface="Rod" pitchFamily="49" charset="-79"/>
              </a:rPr>
              <a:t> </a:t>
            </a:r>
            <a:r>
              <a:rPr lang="pl-PL" dirty="0" err="1" smtClean="0">
                <a:ea typeface="Dotum" pitchFamily="34" charset="-127"/>
                <a:cs typeface="Rod" pitchFamily="49" charset="-79"/>
              </a:rPr>
              <a:t>photon</a:t>
            </a:r>
            <a:r>
              <a:rPr lang="pl-PL" dirty="0" smtClean="0">
                <a:ea typeface="Dotum" pitchFamily="34" charset="-127"/>
                <a:cs typeface="Rod" pitchFamily="49" charset="-79"/>
              </a:rPr>
              <a:t> </a:t>
            </a:r>
            <a:r>
              <a:rPr lang="pl-PL" dirty="0" err="1" smtClean="0">
                <a:ea typeface="Dotum" pitchFamily="34" charset="-127"/>
                <a:cs typeface="Rod" pitchFamily="49" charset="-79"/>
              </a:rPr>
              <a:t>is</a:t>
            </a:r>
            <a:r>
              <a:rPr lang="pl-PL" dirty="0" smtClean="0">
                <a:ea typeface="Dotum" pitchFamily="34" charset="-127"/>
                <a:cs typeface="Rod" pitchFamily="49" charset="-79"/>
              </a:rPr>
              <a:t> </a:t>
            </a:r>
            <a:r>
              <a:rPr lang="pl-PL" dirty="0" err="1" smtClean="0">
                <a:ea typeface="Dotum" pitchFamily="34" charset="-127"/>
                <a:cs typeface="Rod" pitchFamily="49" charset="-79"/>
              </a:rPr>
              <a:t>counted</a:t>
            </a:r>
            <a:r>
              <a:rPr lang="pl-PL" dirty="0" smtClean="0">
                <a:ea typeface="Dotum" pitchFamily="34" charset="-127"/>
                <a:cs typeface="Rod" pitchFamily="49" charset="-79"/>
              </a:rPr>
              <a:t> – time and energy</a:t>
            </a:r>
          </a:p>
          <a:p>
            <a:endParaRPr lang="pl-PL" dirty="0" smtClean="0">
              <a:ea typeface="Dotum" pitchFamily="34" charset="-127"/>
              <a:cs typeface="Rod" pitchFamily="49" charset="-79"/>
            </a:endParaRPr>
          </a:p>
          <a:p>
            <a:r>
              <a:rPr lang="pl-PL" dirty="0" err="1" smtClean="0">
                <a:ea typeface="Dotum" pitchFamily="34" charset="-127"/>
                <a:cs typeface="Rod" pitchFamily="49" charset="-79"/>
              </a:rPr>
              <a:t>TGFs</a:t>
            </a:r>
            <a:r>
              <a:rPr lang="pl-PL" dirty="0" smtClean="0">
                <a:ea typeface="Dotum" pitchFamily="34" charset="-127"/>
                <a:cs typeface="Rod" pitchFamily="49" charset="-79"/>
              </a:rPr>
              <a:t> </a:t>
            </a:r>
            <a:r>
              <a:rPr lang="pl-PL" dirty="0" err="1" smtClean="0">
                <a:ea typeface="Dotum" pitchFamily="34" charset="-127"/>
                <a:cs typeface="Rod" pitchFamily="49" charset="-79"/>
              </a:rPr>
              <a:t>recognized</a:t>
            </a:r>
            <a:r>
              <a:rPr lang="pl-PL" dirty="0" smtClean="0">
                <a:ea typeface="Dotum" pitchFamily="34" charset="-127"/>
                <a:cs typeface="Rod" pitchFamily="49" charset="-79"/>
              </a:rPr>
              <a:t> </a:t>
            </a:r>
            <a:r>
              <a:rPr lang="pl-PL" dirty="0" err="1" smtClean="0">
                <a:ea typeface="Dotum" pitchFamily="34" charset="-127"/>
                <a:cs typeface="Rod" pitchFamily="49" charset="-79"/>
              </a:rPr>
              <a:t>through</a:t>
            </a:r>
            <a:r>
              <a:rPr lang="pl-PL" dirty="0" smtClean="0">
                <a:ea typeface="Dotum" pitchFamily="34" charset="-127"/>
                <a:cs typeface="Rod" pitchFamily="49" charset="-79"/>
              </a:rPr>
              <a:t> time </a:t>
            </a:r>
            <a:r>
              <a:rPr lang="pl-PL" dirty="0" err="1" smtClean="0">
                <a:ea typeface="Dotum" pitchFamily="34" charset="-127"/>
                <a:cs typeface="Rod" pitchFamily="49" charset="-79"/>
              </a:rPr>
              <a:t>characteristic</a:t>
            </a:r>
            <a:r>
              <a:rPr lang="pl-PL" dirty="0" smtClean="0">
                <a:ea typeface="Dotum" pitchFamily="34" charset="-127"/>
                <a:cs typeface="Rod" pitchFamily="49" charset="-79"/>
              </a:rPr>
              <a:t> – </a:t>
            </a:r>
            <a:r>
              <a:rPr lang="pl-PL" dirty="0" err="1" smtClean="0">
                <a:ea typeface="Dotum" pitchFamily="34" charset="-127"/>
                <a:cs typeface="Rod" pitchFamily="49" charset="-79"/>
              </a:rPr>
              <a:t>duration</a:t>
            </a:r>
            <a:r>
              <a:rPr lang="pl-PL" dirty="0" smtClean="0">
                <a:ea typeface="Dotum" pitchFamily="34" charset="-127"/>
                <a:cs typeface="Rod" pitchFamily="49" charset="-79"/>
              </a:rPr>
              <a:t> less </a:t>
            </a:r>
            <a:r>
              <a:rPr lang="pl-PL" dirty="0" err="1" smtClean="0">
                <a:ea typeface="Dotum" pitchFamily="34" charset="-127"/>
                <a:cs typeface="Rod" pitchFamily="49" charset="-79"/>
              </a:rPr>
              <a:t>than</a:t>
            </a:r>
            <a:r>
              <a:rPr lang="pl-PL" dirty="0" smtClean="0">
                <a:ea typeface="Dotum" pitchFamily="34" charset="-127"/>
                <a:cs typeface="Rod" pitchFamily="49" charset="-79"/>
              </a:rPr>
              <a:t> 10 </a:t>
            </a:r>
            <a:r>
              <a:rPr lang="pl-PL" dirty="0" err="1" smtClean="0">
                <a:ea typeface="Dotum" pitchFamily="34" charset="-127"/>
                <a:cs typeface="Rod" pitchFamily="49" charset="-79"/>
              </a:rPr>
              <a:t>ms</a:t>
            </a:r>
            <a:r>
              <a:rPr lang="pl-PL" dirty="0" smtClean="0">
                <a:ea typeface="Dotum" pitchFamily="34" charset="-127"/>
                <a:cs typeface="Rod" pitchFamily="49" charset="-79"/>
              </a:rPr>
              <a:t> </a:t>
            </a:r>
            <a:r>
              <a:rPr lang="pl-PL" dirty="0" err="1" smtClean="0">
                <a:ea typeface="Dotum" pitchFamily="34" charset="-127"/>
                <a:cs typeface="Rod" pitchFamily="49" charset="-79"/>
              </a:rPr>
              <a:t>is</a:t>
            </a:r>
            <a:r>
              <a:rPr lang="pl-PL" dirty="0" smtClean="0">
                <a:ea typeface="Dotum" pitchFamily="34" charset="-127"/>
                <a:cs typeface="Rod" pitchFamily="49" charset="-79"/>
              </a:rPr>
              <a:t> much </a:t>
            </a:r>
            <a:r>
              <a:rPr lang="pl-PL" dirty="0" err="1" smtClean="0">
                <a:ea typeface="Dotum" pitchFamily="34" charset="-127"/>
                <a:cs typeface="Rod" pitchFamily="49" charset="-79"/>
              </a:rPr>
              <a:t>shorter</a:t>
            </a:r>
            <a:r>
              <a:rPr lang="pl-PL" dirty="0" smtClean="0">
                <a:ea typeface="Dotum" pitchFamily="34" charset="-127"/>
                <a:cs typeface="Rod" pitchFamily="49" charset="-79"/>
              </a:rPr>
              <a:t> </a:t>
            </a:r>
            <a:r>
              <a:rPr lang="pl-PL" dirty="0" err="1" smtClean="0">
                <a:ea typeface="Dotum" pitchFamily="34" charset="-127"/>
                <a:cs typeface="Rod" pitchFamily="49" charset="-79"/>
              </a:rPr>
              <a:t>than</a:t>
            </a:r>
            <a:r>
              <a:rPr lang="pl-PL" dirty="0" smtClean="0">
                <a:ea typeface="Dotum" pitchFamily="34" charset="-127"/>
                <a:cs typeface="Rod" pitchFamily="49" charset="-79"/>
              </a:rPr>
              <a:t> for </a:t>
            </a:r>
            <a:r>
              <a:rPr lang="pl-PL" dirty="0" err="1" smtClean="0">
                <a:ea typeface="Dotum" pitchFamily="34" charset="-127"/>
                <a:cs typeface="Rod" pitchFamily="49" charset="-79"/>
              </a:rPr>
              <a:t>typical</a:t>
            </a:r>
            <a:r>
              <a:rPr lang="pl-PL" dirty="0" smtClean="0">
                <a:ea typeface="Dotum" pitchFamily="34" charset="-127"/>
                <a:cs typeface="Rod" pitchFamily="49" charset="-79"/>
              </a:rPr>
              <a:t> GRB</a:t>
            </a:r>
          </a:p>
          <a:p>
            <a:endParaRPr lang="pl-PL" dirty="0" smtClean="0">
              <a:ea typeface="Dotum" pitchFamily="34" charset="-127"/>
              <a:cs typeface="Rod" pitchFamily="49" charset="-79"/>
            </a:endParaRPr>
          </a:p>
          <a:p>
            <a:r>
              <a:rPr lang="pl-PL" dirty="0" smtClean="0">
                <a:ea typeface="Dotum" pitchFamily="34" charset="-127"/>
                <a:cs typeface="Rod" pitchFamily="49" charset="-79"/>
              </a:rPr>
              <a:t>RHESSI </a:t>
            </a:r>
            <a:r>
              <a:rPr lang="pl-PL" dirty="0" err="1" smtClean="0">
                <a:ea typeface="Dotum" pitchFamily="34" charset="-127"/>
                <a:cs typeface="Rod" pitchFamily="49" charset="-79"/>
              </a:rPr>
              <a:t>does</a:t>
            </a:r>
            <a:r>
              <a:rPr lang="pl-PL" dirty="0" smtClean="0">
                <a:ea typeface="Dotum" pitchFamily="34" charset="-127"/>
                <a:cs typeface="Rod" pitchFamily="49" charset="-79"/>
              </a:rPr>
              <a:t> not </a:t>
            </a:r>
            <a:r>
              <a:rPr lang="pl-PL" dirty="0" err="1" smtClean="0">
                <a:ea typeface="Dotum" pitchFamily="34" charset="-127"/>
                <a:cs typeface="Rod" pitchFamily="49" charset="-79"/>
              </a:rPr>
              <a:t>give</a:t>
            </a:r>
            <a:r>
              <a:rPr lang="pl-PL" dirty="0" smtClean="0">
                <a:ea typeface="Dotum" pitchFamily="34" charset="-127"/>
                <a:cs typeface="Rod" pitchFamily="49" charset="-79"/>
              </a:rPr>
              <a:t> </a:t>
            </a:r>
            <a:r>
              <a:rPr lang="pl-PL" dirty="0" err="1" smtClean="0">
                <a:ea typeface="Dotum" pitchFamily="34" charset="-127"/>
                <a:cs typeface="Rod" pitchFamily="49" charset="-79"/>
              </a:rPr>
              <a:t>spatial</a:t>
            </a:r>
            <a:r>
              <a:rPr lang="pl-PL" dirty="0" smtClean="0">
                <a:ea typeface="Dotum" pitchFamily="34" charset="-127"/>
                <a:cs typeface="Rod" pitchFamily="49" charset="-79"/>
              </a:rPr>
              <a:t> </a:t>
            </a:r>
            <a:r>
              <a:rPr lang="pl-PL" dirty="0" err="1" smtClean="0">
                <a:ea typeface="Dotum" pitchFamily="34" charset="-127"/>
                <a:cs typeface="Rod" pitchFamily="49" charset="-79"/>
              </a:rPr>
              <a:t>information</a:t>
            </a:r>
            <a:r>
              <a:rPr lang="pl-PL" dirty="0" smtClean="0">
                <a:ea typeface="Dotum" pitchFamily="34" charset="-127"/>
                <a:cs typeface="Rod" pitchFamily="49" charset="-79"/>
              </a:rPr>
              <a:t> </a:t>
            </a:r>
            <a:r>
              <a:rPr lang="pl-PL" dirty="0" err="1" smtClean="0">
                <a:ea typeface="Dotum" pitchFamily="34" charset="-127"/>
                <a:cs typeface="Rod" pitchFamily="49" charset="-79"/>
              </a:rPr>
              <a:t>concernig</a:t>
            </a:r>
            <a:r>
              <a:rPr lang="pl-PL" dirty="0" smtClean="0">
                <a:ea typeface="Dotum" pitchFamily="34" charset="-127"/>
                <a:cs typeface="Rod" pitchFamily="49" charset="-79"/>
              </a:rPr>
              <a:t> </a:t>
            </a:r>
            <a:r>
              <a:rPr lang="pl-PL" dirty="0" err="1" smtClean="0">
                <a:ea typeface="Dotum" pitchFamily="34" charset="-127"/>
                <a:cs typeface="Rod" pitchFamily="49" charset="-79"/>
              </a:rPr>
              <a:t>TGFs</a:t>
            </a:r>
            <a:endParaRPr lang="pl-PL" dirty="0" smtClean="0">
              <a:ea typeface="Dotum" pitchFamily="34" charset="-127"/>
              <a:cs typeface="Rod" pitchFamily="49" charset="-79"/>
            </a:endParaRPr>
          </a:p>
          <a:p>
            <a:endParaRPr lang="pl-PL" b="1" dirty="0"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429000"/>
            <a:ext cx="2146548" cy="226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Ramaty</a:t>
            </a:r>
            <a:r>
              <a:rPr lang="pl-PL" sz="24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High Energy </a:t>
            </a:r>
            <a:r>
              <a:rPr lang="pl-PL" sz="24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Solar</a:t>
            </a:r>
            <a:r>
              <a:rPr lang="pl-PL" sz="24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pl-PL" sz="24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Spectroscopic</a:t>
            </a:r>
            <a:r>
              <a:rPr lang="pl-PL" sz="24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pl-PL" sz="24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Imager</a:t>
            </a:r>
            <a:endParaRPr lang="pl-PL" sz="2400" b="1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96752"/>
            <a:ext cx="3524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4536504" y="48319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Accumulated spectrum of 85 RHESSI TGFs, with theoretical relativistic-runaway spectra </a:t>
            </a:r>
            <a:endParaRPr lang="pl-PL" dirty="0" smtClean="0"/>
          </a:p>
          <a:p>
            <a:endParaRPr lang="pl-PL" dirty="0" smtClean="0"/>
          </a:p>
          <a:p>
            <a:r>
              <a:rPr lang="en-US" dirty="0" smtClean="0"/>
              <a:t>The only difference between the models is the altitude of the average TGF</a:t>
            </a:r>
            <a:endParaRPr lang="pl-PL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3672408" cy="302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421633" y="4653137"/>
            <a:ext cx="4058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Worse</a:t>
            </a:r>
            <a:r>
              <a:rPr lang="pl-PL" dirty="0" smtClean="0"/>
              <a:t> </a:t>
            </a:r>
            <a:r>
              <a:rPr lang="pl-PL" dirty="0" err="1" smtClean="0"/>
              <a:t>sensitivity</a:t>
            </a:r>
            <a:r>
              <a:rPr lang="pl-PL" dirty="0" smtClean="0"/>
              <a:t> (</a:t>
            </a:r>
            <a:r>
              <a:rPr lang="pl-PL" dirty="0" err="1" smtClean="0"/>
              <a:t>effective</a:t>
            </a:r>
            <a:r>
              <a:rPr lang="pl-PL" dirty="0" smtClean="0"/>
              <a:t> </a:t>
            </a:r>
            <a:r>
              <a:rPr lang="pl-PL" dirty="0" err="1" smtClean="0"/>
              <a:t>area</a:t>
            </a:r>
            <a:r>
              <a:rPr lang="pl-PL" dirty="0" smtClean="0"/>
              <a:t> 200 cm</a:t>
            </a:r>
            <a:r>
              <a:rPr lang="pl-PL" baseline="30000" dirty="0" smtClean="0"/>
              <a:t>2</a:t>
            </a:r>
            <a:r>
              <a:rPr lang="pl-PL" dirty="0" smtClean="0"/>
              <a:t>)</a:t>
            </a:r>
          </a:p>
          <a:p>
            <a:r>
              <a:rPr lang="pl-PL" dirty="0" err="1" smtClean="0"/>
              <a:t>Better</a:t>
            </a:r>
            <a:r>
              <a:rPr lang="pl-PL" dirty="0" smtClean="0"/>
              <a:t> time resolution</a:t>
            </a:r>
          </a:p>
          <a:p>
            <a:endParaRPr lang="pl-PL" dirty="0" smtClean="0"/>
          </a:p>
          <a:p>
            <a:r>
              <a:rPr lang="pl-PL" dirty="0" err="1" smtClean="0"/>
              <a:t>Over</a:t>
            </a:r>
            <a:r>
              <a:rPr lang="pl-PL" dirty="0" smtClean="0"/>
              <a:t> 800 </a:t>
            </a:r>
            <a:r>
              <a:rPr lang="pl-PL" dirty="0" err="1" smtClean="0"/>
              <a:t>events</a:t>
            </a:r>
            <a:r>
              <a:rPr lang="pl-PL" dirty="0" smtClean="0"/>
              <a:t> (</a:t>
            </a:r>
            <a:r>
              <a:rPr lang="pl-PL" dirty="0" err="1" smtClean="0"/>
              <a:t>years</a:t>
            </a:r>
            <a:r>
              <a:rPr lang="pl-PL" dirty="0" smtClean="0"/>
              <a:t> 2002 - 2008)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179512" y="6453336"/>
            <a:ext cx="3083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Smith et al. Science 307 no. 5712, 1085 (2005)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Runaway</a:t>
            </a:r>
            <a:r>
              <a:rPr lang="pl-PL" sz="24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pl-PL" sz="24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Breakdown</a:t>
            </a:r>
            <a:r>
              <a:rPr lang="pl-PL" sz="24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pl-PL" sz="24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Mechanism</a:t>
            </a:r>
            <a:endParaRPr lang="pl-PL" sz="2400" b="1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851920" y="1196752"/>
            <a:ext cx="513499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Gurevich</a:t>
            </a:r>
            <a:r>
              <a:rPr lang="pl-PL" dirty="0" smtClean="0"/>
              <a:t> et al., </a:t>
            </a:r>
            <a:r>
              <a:rPr lang="pl-PL" dirty="0" err="1" smtClean="0"/>
              <a:t>Phys</a:t>
            </a:r>
            <a:r>
              <a:rPr lang="pl-PL" dirty="0" smtClean="0"/>
              <a:t>. </a:t>
            </a:r>
            <a:r>
              <a:rPr lang="pl-PL" dirty="0" err="1" smtClean="0"/>
              <a:t>Letters</a:t>
            </a:r>
            <a:r>
              <a:rPr lang="pl-PL" dirty="0" smtClean="0"/>
              <a:t> A 165, 463 (1992)</a:t>
            </a:r>
          </a:p>
          <a:p>
            <a:endParaRPr lang="pl-PL" dirty="0" smtClean="0"/>
          </a:p>
          <a:p>
            <a:r>
              <a:rPr lang="pl-PL" dirty="0" smtClean="0"/>
              <a:t>Energy </a:t>
            </a:r>
            <a:r>
              <a:rPr lang="pl-PL" dirty="0" err="1" smtClean="0"/>
              <a:t>loss</a:t>
            </a:r>
            <a:r>
              <a:rPr lang="pl-PL" dirty="0" smtClean="0"/>
              <a:t> </a:t>
            </a:r>
            <a:r>
              <a:rPr lang="pl-PL" dirty="0" err="1" smtClean="0"/>
              <a:t>due</a:t>
            </a:r>
            <a:r>
              <a:rPr lang="pl-PL" dirty="0" smtClean="0"/>
              <a:t> to </a:t>
            </a:r>
            <a:r>
              <a:rPr lang="pl-PL" dirty="0" err="1" smtClean="0"/>
              <a:t>collisions</a:t>
            </a:r>
            <a:r>
              <a:rPr lang="pl-PL" dirty="0" smtClean="0"/>
              <a:t> </a:t>
            </a:r>
            <a:r>
              <a:rPr lang="pl-PL" dirty="0" err="1" smtClean="0"/>
              <a:t>decrease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</a:p>
          <a:p>
            <a:r>
              <a:rPr lang="pl-PL" dirty="0" err="1" smtClean="0"/>
              <a:t>increasing</a:t>
            </a:r>
            <a:r>
              <a:rPr lang="pl-PL" dirty="0" smtClean="0"/>
              <a:t> energy</a:t>
            </a:r>
          </a:p>
          <a:p>
            <a:endParaRPr lang="pl-PL" dirty="0" smtClean="0"/>
          </a:p>
          <a:p>
            <a:r>
              <a:rPr lang="pl-PL" dirty="0" err="1" smtClean="0"/>
              <a:t>Electrons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sufficient</a:t>
            </a:r>
            <a:r>
              <a:rPr lang="pl-PL" dirty="0" smtClean="0"/>
              <a:t> </a:t>
            </a:r>
            <a:r>
              <a:rPr lang="pl-PL" dirty="0" err="1" smtClean="0"/>
              <a:t>initial</a:t>
            </a:r>
            <a:r>
              <a:rPr lang="pl-PL" dirty="0" smtClean="0"/>
              <a:t> energy </a:t>
            </a:r>
            <a:r>
              <a:rPr lang="pl-PL" dirty="0" err="1" smtClean="0"/>
              <a:t>can</a:t>
            </a:r>
            <a:r>
              <a:rPr lang="pl-PL" dirty="0" smtClean="0"/>
              <a:t> be</a:t>
            </a:r>
          </a:p>
          <a:p>
            <a:r>
              <a:rPr lang="pl-PL" dirty="0" err="1" smtClean="0"/>
              <a:t>accelerated</a:t>
            </a:r>
            <a:r>
              <a:rPr lang="pl-PL" dirty="0" smtClean="0"/>
              <a:t> by electric </a:t>
            </a:r>
            <a:r>
              <a:rPr lang="pl-PL" dirty="0" err="1" smtClean="0"/>
              <a:t>fields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err="1" smtClean="0"/>
              <a:t>Accelerated</a:t>
            </a:r>
            <a:r>
              <a:rPr lang="pl-PL" dirty="0" smtClean="0"/>
              <a:t> </a:t>
            </a:r>
            <a:r>
              <a:rPr lang="pl-PL" dirty="0" err="1" smtClean="0"/>
              <a:t>electrons</a:t>
            </a:r>
            <a:r>
              <a:rPr lang="pl-PL" dirty="0" smtClean="0"/>
              <a:t> </a:t>
            </a:r>
            <a:r>
              <a:rPr lang="pl-PL" dirty="0" err="1" smtClean="0"/>
              <a:t>collide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atmospheric</a:t>
            </a:r>
            <a:r>
              <a:rPr lang="pl-PL" dirty="0" smtClean="0"/>
              <a:t> </a:t>
            </a:r>
          </a:p>
          <a:p>
            <a:r>
              <a:rPr lang="pl-PL" dirty="0" err="1" smtClean="0"/>
              <a:t>molecules</a:t>
            </a:r>
            <a:r>
              <a:rPr lang="pl-PL" dirty="0" smtClean="0"/>
              <a:t>, </a:t>
            </a:r>
            <a:r>
              <a:rPr lang="pl-PL" dirty="0" err="1" smtClean="0"/>
              <a:t>ionize</a:t>
            </a:r>
            <a:r>
              <a:rPr lang="pl-PL" dirty="0" smtClean="0"/>
              <a:t> </a:t>
            </a:r>
            <a:r>
              <a:rPr lang="pl-PL" dirty="0" err="1" smtClean="0"/>
              <a:t>them</a:t>
            </a:r>
            <a:r>
              <a:rPr lang="pl-PL" dirty="0" smtClean="0"/>
              <a:t> and </a:t>
            </a:r>
            <a:r>
              <a:rPr lang="pl-PL" dirty="0" err="1" smtClean="0"/>
              <a:t>produce</a:t>
            </a:r>
            <a:r>
              <a:rPr lang="pl-PL" dirty="0" smtClean="0"/>
              <a:t>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</a:p>
          <a:p>
            <a:r>
              <a:rPr lang="pl-PL" dirty="0" err="1" smtClean="0"/>
              <a:t>relativistic</a:t>
            </a:r>
            <a:r>
              <a:rPr lang="pl-PL" dirty="0" smtClean="0"/>
              <a:t> </a:t>
            </a:r>
            <a:r>
              <a:rPr lang="pl-PL" dirty="0" err="1" smtClean="0"/>
              <a:t>electrons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en-US" dirty="0" smtClean="0"/>
              <a:t>Most </a:t>
            </a:r>
            <a:r>
              <a:rPr lang="pl-PL" dirty="0" err="1" smtClean="0"/>
              <a:t>n</a:t>
            </a:r>
            <a:r>
              <a:rPr lang="en-US" dirty="0" err="1" smtClean="0"/>
              <a:t>ewly</a:t>
            </a:r>
            <a:r>
              <a:rPr lang="en-US" dirty="0" smtClean="0"/>
              <a:t> produced electrons </a:t>
            </a:r>
            <a:r>
              <a:rPr lang="en-US" dirty="0" err="1" smtClean="0"/>
              <a:t>thermalize</a:t>
            </a:r>
            <a:r>
              <a:rPr lang="en-US" dirty="0" smtClean="0"/>
              <a:t> </a:t>
            </a:r>
            <a:endParaRPr lang="pl-PL" dirty="0" smtClean="0"/>
          </a:p>
          <a:p>
            <a:r>
              <a:rPr lang="en-US" dirty="0" smtClean="0"/>
              <a:t>because of collisions</a:t>
            </a:r>
            <a:r>
              <a:rPr lang="pl-PL" dirty="0" smtClean="0"/>
              <a:t> (gamma </a:t>
            </a:r>
            <a:r>
              <a:rPr lang="pl-PL" dirty="0" err="1" smtClean="0"/>
              <a:t>ray</a:t>
            </a:r>
            <a:r>
              <a:rPr lang="pl-PL" dirty="0" smtClean="0"/>
              <a:t> </a:t>
            </a:r>
            <a:r>
              <a:rPr lang="pl-PL" dirty="0" err="1" smtClean="0"/>
              <a:t>emission</a:t>
            </a:r>
            <a:r>
              <a:rPr lang="pl-PL" dirty="0" smtClean="0"/>
              <a:t>)</a:t>
            </a:r>
            <a:r>
              <a:rPr lang="en-US" dirty="0" smtClean="0"/>
              <a:t>, </a:t>
            </a:r>
            <a:endParaRPr lang="pl-PL" dirty="0" smtClean="0"/>
          </a:p>
          <a:p>
            <a:r>
              <a:rPr lang="en-US" dirty="0" smtClean="0"/>
              <a:t>but some accelerate and contribute to the avalanche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Spark: </a:t>
            </a:r>
            <a:r>
              <a:rPr lang="pl-PL" dirty="0" err="1" smtClean="0"/>
              <a:t>cosmic</a:t>
            </a:r>
            <a:r>
              <a:rPr lang="pl-PL" dirty="0" smtClean="0"/>
              <a:t> </a:t>
            </a:r>
            <a:r>
              <a:rPr lang="pl-PL" dirty="0" err="1" smtClean="0"/>
              <a:t>ray</a:t>
            </a:r>
            <a:r>
              <a:rPr lang="pl-PL" dirty="0" smtClean="0"/>
              <a:t> </a:t>
            </a:r>
            <a:r>
              <a:rPr lang="pl-PL" dirty="0" err="1" smtClean="0"/>
              <a:t>particle</a:t>
            </a: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124744"/>
            <a:ext cx="3240360" cy="247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179512" y="6453336"/>
            <a:ext cx="29754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http://www-star.stanford.edu/~vlf/runaway/</a:t>
            </a:r>
            <a:endParaRPr lang="pl-PL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3236827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5580112" y="3501008"/>
            <a:ext cx="3417019" cy="2552526"/>
            <a:chOff x="2411759" y="1772817"/>
            <a:chExt cx="4929187" cy="377666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11759" y="1772817"/>
              <a:ext cx="4929187" cy="3776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4" name="Line 3"/>
            <p:cNvSpPr>
              <a:spLocks noChangeShapeType="1"/>
            </p:cNvSpPr>
            <p:nvPr/>
          </p:nvSpPr>
          <p:spPr bwMode="auto">
            <a:xfrm flipH="1" flipV="1">
              <a:off x="3924647" y="2550691"/>
              <a:ext cx="474663" cy="566737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3708747" y="2237953"/>
              <a:ext cx="169863" cy="3730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2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FF0000"/>
                  </a:solidFill>
                  <a:latin typeface="Luxi Sans" pitchFamily="32" charset="0"/>
                  <a:ea typeface="msmincho" charset="0"/>
                  <a:cs typeface="msmincho" charset="0"/>
                </a:rPr>
                <a:t>?</a:t>
              </a: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5005736" y="2244303"/>
              <a:ext cx="1864684" cy="11932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34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dirty="0">
                  <a:solidFill>
                    <a:srgbClr val="000000"/>
                  </a:solidFill>
                  <a:latin typeface="Luxi Sans" pitchFamily="32" charset="0"/>
                  <a:ea typeface="msmincho" charset="0"/>
                  <a:cs typeface="msmincho" charset="0"/>
                </a:rPr>
                <a:t>Are the RHESSI</a:t>
              </a:r>
            </a:p>
            <a:p>
              <a:pPr>
                <a:lnSpc>
                  <a:spcPct val="134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dirty="0">
                  <a:solidFill>
                    <a:srgbClr val="000000"/>
                  </a:solidFill>
                  <a:latin typeface="Luxi Sans" pitchFamily="32" charset="0"/>
                  <a:ea typeface="msmincho" charset="0"/>
                  <a:cs typeface="msmincho" charset="0"/>
                </a:rPr>
                <a:t>events the tip</a:t>
              </a:r>
            </a:p>
            <a:p>
              <a:pPr>
                <a:lnSpc>
                  <a:spcPct val="134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dirty="0">
                  <a:solidFill>
                    <a:srgbClr val="000000"/>
                  </a:solidFill>
                  <a:latin typeface="Luxi Sans" pitchFamily="32" charset="0"/>
                  <a:ea typeface="msmincho" charset="0"/>
                  <a:cs typeface="msmincho" charset="0"/>
                </a:rPr>
                <a:t>of the iceberg?</a:t>
              </a:r>
            </a:p>
          </p:txBody>
        </p:sp>
      </p:grpSp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RHESSI </a:t>
            </a:r>
            <a:r>
              <a:rPr lang="pl-PL" sz="24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TGFs</a:t>
            </a:r>
            <a:r>
              <a:rPr lang="pl-PL" sz="24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and </a:t>
            </a:r>
            <a:r>
              <a:rPr lang="pl-PL" sz="24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Lightnins</a:t>
            </a:r>
            <a:endParaRPr lang="pl-PL" sz="2400" b="1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12168" y="1628800"/>
            <a:ext cx="3384376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RHESSI TGF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Positions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pl-PL" sz="9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l-PL" sz="9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Visible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Lightning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Positions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pl-PL" sz="9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4" descr="http://sprg.ssl.berkeley.edu/%7Etohban/nuggets/images/32_map_oct05_tg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152" y="2037264"/>
            <a:ext cx="5715000" cy="1571626"/>
          </a:xfrm>
          <a:prstGeom prst="rect">
            <a:avLst/>
          </a:prstGeom>
          <a:noFill/>
        </p:spPr>
      </p:pic>
      <p:pic>
        <p:nvPicPr>
          <p:cNvPr id="8" name="Picture 5" descr="http://sprg.ssl.berkeley.edu/%7Etohban/nuggets/images/32_map_oct05_l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152" y="4138046"/>
            <a:ext cx="5715000" cy="1581151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6012160" y="1412776"/>
            <a:ext cx="3131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RHESSI TGFs for which lightning </a:t>
            </a:r>
            <a:endParaRPr lang="pl-PL" dirty="0" smtClean="0"/>
          </a:p>
          <a:p>
            <a:r>
              <a:rPr lang="en-US" dirty="0" smtClean="0"/>
              <a:t>data is available show</a:t>
            </a:r>
          </a:p>
          <a:p>
            <a:r>
              <a:rPr lang="en-US" dirty="0" smtClean="0"/>
              <a:t>coincident lightning activity </a:t>
            </a:r>
            <a:endParaRPr lang="pl-PL" dirty="0" smtClean="0"/>
          </a:p>
          <a:p>
            <a:r>
              <a:rPr lang="en-US" dirty="0" smtClean="0"/>
              <a:t>within several milliseconds </a:t>
            </a:r>
            <a:endParaRPr lang="pl-PL" dirty="0" smtClean="0"/>
          </a:p>
          <a:p>
            <a:r>
              <a:rPr lang="en-US" dirty="0" smtClean="0"/>
              <a:t>for 76% of TGFs</a:t>
            </a:r>
            <a:endParaRPr lang="pl-PL" dirty="0" smtClean="0"/>
          </a:p>
        </p:txBody>
      </p:sp>
      <p:sp>
        <p:nvSpPr>
          <p:cNvPr id="12" name="Prostokąt 11"/>
          <p:cNvSpPr/>
          <p:nvPr/>
        </p:nvSpPr>
        <p:spPr>
          <a:xfrm>
            <a:off x="179512" y="6453336"/>
            <a:ext cx="3083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Smith et al. Science 307 no. 5712, 1085 (2005)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Ramaty</a:t>
            </a:r>
            <a:r>
              <a:rPr lang="pl-PL" sz="24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High Energy </a:t>
            </a:r>
            <a:r>
              <a:rPr lang="pl-PL" sz="24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Solar</a:t>
            </a:r>
            <a:r>
              <a:rPr lang="pl-PL" sz="24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pl-PL" sz="24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Spectroscopic</a:t>
            </a:r>
            <a:r>
              <a:rPr lang="pl-PL" sz="24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pl-PL" sz="24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Imager</a:t>
            </a:r>
            <a:endParaRPr lang="pl-PL" sz="2400" b="1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5" name="tgf_rhessi_640x480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83804" y="1196752"/>
            <a:ext cx="6576392" cy="493229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79512" y="6381328"/>
            <a:ext cx="17172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http://svs.gsfc.nasa.gov/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616</Words>
  <Application>Microsoft Office PowerPoint</Application>
  <PresentationFormat>Pokaz na ekranie (4:3)</PresentationFormat>
  <Paragraphs>126</Paragraphs>
  <Slides>19</Slides>
  <Notes>0</Notes>
  <HiddenSlides>0</HiddenSlides>
  <MMClips>7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Tomek</dc:creator>
  <cp:lastModifiedBy>Tomek</cp:lastModifiedBy>
  <cp:revision>120</cp:revision>
  <dcterms:created xsi:type="dcterms:W3CDTF">2011-01-17T13:49:55Z</dcterms:created>
  <dcterms:modified xsi:type="dcterms:W3CDTF">2011-01-21T11:17:41Z</dcterms:modified>
</cp:coreProperties>
</file>