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84" r:id="rId3"/>
    <p:sldId id="316" r:id="rId4"/>
    <p:sldId id="317" r:id="rId5"/>
    <p:sldId id="318" r:id="rId6"/>
    <p:sldId id="323" r:id="rId7"/>
    <p:sldId id="319" r:id="rId8"/>
    <p:sldId id="320" r:id="rId9"/>
    <p:sldId id="321" r:id="rId10"/>
    <p:sldId id="324" r:id="rId11"/>
    <p:sldId id="322" r:id="rId12"/>
    <p:sldId id="325" r:id="rId13"/>
    <p:sldId id="262" r:id="rId14"/>
    <p:sldId id="264" r:id="rId15"/>
    <p:sldId id="267" r:id="rId16"/>
    <p:sldId id="285" r:id="rId17"/>
    <p:sldId id="265" r:id="rId18"/>
    <p:sldId id="266" r:id="rId19"/>
    <p:sldId id="305" r:id="rId20"/>
    <p:sldId id="326" r:id="rId21"/>
    <p:sldId id="274" r:id="rId22"/>
    <p:sldId id="283" r:id="rId23"/>
    <p:sldId id="291" r:id="rId24"/>
    <p:sldId id="287" r:id="rId25"/>
    <p:sldId id="288" r:id="rId26"/>
    <p:sldId id="286" r:id="rId27"/>
    <p:sldId id="275" r:id="rId28"/>
    <p:sldId id="290" r:id="rId29"/>
    <p:sldId id="289" r:id="rId30"/>
    <p:sldId id="273" r:id="rId31"/>
    <p:sldId id="292" r:id="rId32"/>
    <p:sldId id="279" r:id="rId33"/>
    <p:sldId id="294" r:id="rId34"/>
    <p:sldId id="293" r:id="rId35"/>
    <p:sldId id="327" r:id="rId36"/>
    <p:sldId id="276" r:id="rId37"/>
    <p:sldId id="277" r:id="rId38"/>
    <p:sldId id="278" r:id="rId39"/>
    <p:sldId id="271" r:id="rId40"/>
    <p:sldId id="297" r:id="rId41"/>
    <p:sldId id="306" r:id="rId42"/>
    <p:sldId id="280" r:id="rId43"/>
    <p:sldId id="296" r:id="rId44"/>
    <p:sldId id="301" r:id="rId45"/>
    <p:sldId id="303" r:id="rId46"/>
    <p:sldId id="281" r:id="rId47"/>
    <p:sldId id="268" r:id="rId48"/>
    <p:sldId id="304" r:id="rId4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Styl ciemny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251" autoAdjust="0"/>
    <p:restoredTop sz="94653" autoAdjust="0"/>
  </p:normalViewPr>
  <p:slideViewPr>
    <p:cSldViewPr>
      <p:cViewPr varScale="1">
        <p:scale>
          <a:sx n="101" d="100"/>
          <a:sy n="101" d="100"/>
        </p:scale>
        <p:origin x="-3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19F83-DEB7-4D28-9E82-3F883FD8CC17}" type="datetimeFigureOut">
              <a:rPr lang="pl-PL" smtClean="0"/>
              <a:pPr/>
              <a:t>2011-02-10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71A3A-567F-4200-8683-3A53AFED866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1A3A-567F-4200-8683-3A53AFED866B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1A3A-567F-4200-8683-3A53AFED866B}" type="slidenum">
              <a:rPr lang="pl-PL" smtClean="0"/>
              <a:pPr/>
              <a:t>33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1A3A-567F-4200-8683-3A53AFED866B}" type="slidenum">
              <a:rPr lang="pl-PL" smtClean="0"/>
              <a:pPr/>
              <a:t>37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1A3A-567F-4200-8683-3A53AFED866B}" type="slidenum">
              <a:rPr lang="pl-PL" smtClean="0"/>
              <a:pPr/>
              <a:t>39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1A3A-567F-4200-8683-3A53AFED866B}" type="slidenum">
              <a:rPr lang="pl-PL" smtClean="0"/>
              <a:pPr/>
              <a:t>40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B9B6-9E5D-43D4-A8E7-7286801C2F5E}" type="datetimeFigureOut">
              <a:rPr lang="pl-PL" smtClean="0"/>
              <a:pPr/>
              <a:t>2011-02-10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988D-8ADB-4818-9F5A-2292B9FE6C9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B9B6-9E5D-43D4-A8E7-7286801C2F5E}" type="datetimeFigureOut">
              <a:rPr lang="pl-PL" smtClean="0"/>
              <a:pPr/>
              <a:t>2011-02-10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988D-8ADB-4818-9F5A-2292B9FE6C9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B9B6-9E5D-43D4-A8E7-7286801C2F5E}" type="datetimeFigureOut">
              <a:rPr lang="pl-PL" smtClean="0"/>
              <a:pPr/>
              <a:t>2011-02-10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988D-8ADB-4818-9F5A-2292B9FE6C9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B9B6-9E5D-43D4-A8E7-7286801C2F5E}" type="datetimeFigureOut">
              <a:rPr lang="pl-PL" smtClean="0"/>
              <a:pPr/>
              <a:t>2011-02-10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988D-8ADB-4818-9F5A-2292B9FE6C9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B9B6-9E5D-43D4-A8E7-7286801C2F5E}" type="datetimeFigureOut">
              <a:rPr lang="pl-PL" smtClean="0"/>
              <a:pPr/>
              <a:t>2011-02-10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988D-8ADB-4818-9F5A-2292B9FE6C9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B9B6-9E5D-43D4-A8E7-7286801C2F5E}" type="datetimeFigureOut">
              <a:rPr lang="pl-PL" smtClean="0"/>
              <a:pPr/>
              <a:t>2011-02-10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988D-8ADB-4818-9F5A-2292B9FE6C9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B9B6-9E5D-43D4-A8E7-7286801C2F5E}" type="datetimeFigureOut">
              <a:rPr lang="pl-PL" smtClean="0"/>
              <a:pPr/>
              <a:t>2011-02-10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988D-8ADB-4818-9F5A-2292B9FE6C9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B9B6-9E5D-43D4-A8E7-7286801C2F5E}" type="datetimeFigureOut">
              <a:rPr lang="pl-PL" smtClean="0"/>
              <a:pPr/>
              <a:t>2011-02-10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988D-8ADB-4818-9F5A-2292B9FE6C9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B9B6-9E5D-43D4-A8E7-7286801C2F5E}" type="datetimeFigureOut">
              <a:rPr lang="pl-PL" smtClean="0"/>
              <a:pPr/>
              <a:t>2011-02-10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988D-8ADB-4818-9F5A-2292B9FE6C9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B9B6-9E5D-43D4-A8E7-7286801C2F5E}" type="datetimeFigureOut">
              <a:rPr lang="pl-PL" smtClean="0"/>
              <a:pPr/>
              <a:t>2011-02-10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988D-8ADB-4818-9F5A-2292B9FE6C9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B9B6-9E5D-43D4-A8E7-7286801C2F5E}" type="datetimeFigureOut">
              <a:rPr lang="pl-PL" smtClean="0"/>
              <a:pPr/>
              <a:t>2011-02-10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988D-8ADB-4818-9F5A-2292B9FE6C9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EB9B6-9E5D-43D4-A8E7-7286801C2F5E}" type="datetimeFigureOut">
              <a:rPr lang="pl-PL" smtClean="0"/>
              <a:pPr/>
              <a:t>2011-02-10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1988D-8ADB-4818-9F5A-2292B9FE6C9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planety\cluster2mre.avi" TargetMode="Externa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planety\lisa-waves.mpg" TargetMode="Externa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planety\sn1987a.mpg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praca\popularyzacja\fizyka_jest%20ciekawa\planety\transit_label_med4.mpg" TargetMode="External"/><Relationship Id="rId1" Type="http://schemas.openxmlformats.org/officeDocument/2006/relationships/video" Target="file:///D:\praca\popularyzacja\fizyka_jest%20ciekawa\planety\Transit_Venus.avi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seminaria\08-03-31\Kepler_Arno_Full_mod.mpeg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RO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planety\ob390kubrick.mpg" TargetMode="Externa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planety\etroj5.mpg" TargetMode="Externa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planety\what_is_a_cme_NASA_WebV_1.mpg" TargetMode="Externa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planety\mars_vs_wind_640x480.mpg" TargetMode="Externa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planety\SLOAN_Journey3_HD_LARGE_QT_Video_2(NEW1).MPG" TargetMode="External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00601_olimpijczycy\ewolucja_wielkimi_oczami_nasa\ssc2004-04v2.mpg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11522" y="428604"/>
            <a:ext cx="8041369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400" b="1" dirty="0" err="1" smtClean="0">
                <a:solidFill>
                  <a:srgbClr val="FFC000"/>
                </a:solidFill>
              </a:rPr>
              <a:t>Pozasłoneczne</a:t>
            </a:r>
            <a:r>
              <a:rPr lang="pl-PL" sz="4400" b="1" dirty="0" smtClean="0">
                <a:solidFill>
                  <a:srgbClr val="FFC000"/>
                </a:solidFill>
              </a:rPr>
              <a:t> układy planetarne</a:t>
            </a:r>
          </a:p>
          <a:p>
            <a:pPr algn="ctr"/>
            <a:endParaRPr lang="pl-PL" sz="4400" b="1" dirty="0" smtClean="0">
              <a:solidFill>
                <a:srgbClr val="FFC000"/>
              </a:solidFill>
            </a:endParaRPr>
          </a:p>
          <a:p>
            <a:pPr algn="ctr"/>
            <a:endParaRPr lang="pl-PL" sz="4400" b="1" dirty="0" smtClean="0">
              <a:solidFill>
                <a:srgbClr val="FFC000"/>
              </a:solidFill>
            </a:endParaRPr>
          </a:p>
          <a:p>
            <a:pPr algn="ctr"/>
            <a:endParaRPr lang="pl-PL" sz="4400" b="1" dirty="0" smtClean="0">
              <a:solidFill>
                <a:srgbClr val="FFC000"/>
              </a:solidFill>
            </a:endParaRPr>
          </a:p>
          <a:p>
            <a:pPr algn="ctr"/>
            <a:endParaRPr lang="pl-PL" sz="4400" b="1" dirty="0" smtClean="0">
              <a:solidFill>
                <a:srgbClr val="FFC000"/>
              </a:solidFill>
            </a:endParaRPr>
          </a:p>
          <a:p>
            <a:pPr algn="ctr"/>
            <a:endParaRPr lang="pl-PL" sz="4400" b="1" dirty="0" smtClean="0">
              <a:solidFill>
                <a:srgbClr val="FFC000"/>
              </a:solidFill>
            </a:endParaRPr>
          </a:p>
          <a:p>
            <a:pPr algn="ctr"/>
            <a:endParaRPr lang="pl-PL" sz="4400" b="1" dirty="0" smtClean="0">
              <a:solidFill>
                <a:srgbClr val="FFC000"/>
              </a:solidFill>
            </a:endParaRPr>
          </a:p>
          <a:p>
            <a:pPr algn="r"/>
            <a:r>
              <a:rPr lang="pl-PL" sz="2000" b="1" dirty="0" smtClean="0">
                <a:solidFill>
                  <a:srgbClr val="FFC000"/>
                </a:solidFill>
              </a:rPr>
              <a:t>Tomasz Mrozek</a:t>
            </a:r>
          </a:p>
          <a:p>
            <a:pPr algn="r"/>
            <a:r>
              <a:rPr lang="pl-PL" sz="2000" b="1" dirty="0" smtClean="0">
                <a:solidFill>
                  <a:srgbClr val="FFC000"/>
                </a:solidFill>
              </a:rPr>
              <a:t>Instytut Astronomiczny </a:t>
            </a:r>
            <a:r>
              <a:rPr lang="pl-PL" sz="2000" b="1" dirty="0" err="1" smtClean="0">
                <a:solidFill>
                  <a:srgbClr val="FFC000"/>
                </a:solidFill>
              </a:rPr>
              <a:t>UWr</a:t>
            </a:r>
            <a:endParaRPr lang="pl-PL" sz="2000" b="1" dirty="0" smtClean="0">
              <a:solidFill>
                <a:srgbClr val="FFC000"/>
              </a:solidFill>
            </a:endParaRPr>
          </a:p>
          <a:p>
            <a:pPr algn="r"/>
            <a:r>
              <a:rPr lang="pl-PL" sz="2000" b="1" dirty="0" smtClean="0">
                <a:solidFill>
                  <a:srgbClr val="FFC000"/>
                </a:solidFill>
              </a:rPr>
              <a:t>Zakład Fizyki Słońca CBK PAN</a:t>
            </a:r>
            <a:endParaRPr lang="pl-PL" sz="20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Gwiazdy rodzą się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500188"/>
            <a:ext cx="40005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500188"/>
            <a:ext cx="37528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5"/>
          <p:cNvSpPr txBox="1">
            <a:spLocks noChangeArrowheads="1"/>
          </p:cNvSpPr>
          <p:nvPr/>
        </p:nvSpPr>
        <p:spPr bwMode="auto">
          <a:xfrm>
            <a:off x="5643570" y="5143512"/>
            <a:ext cx="15007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/>
              <a:t>Globule </a:t>
            </a:r>
            <a:r>
              <a:rPr lang="pl-PL" b="1" dirty="0" err="1" smtClean="0"/>
              <a:t>Boka</a:t>
            </a:r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M </a:t>
            </a:r>
            <a:r>
              <a:rPr lang="pl-PL" b="1" dirty="0"/>
              <a:t>= 10-50 </a:t>
            </a:r>
            <a:r>
              <a:rPr lang="pl-PL" b="1" dirty="0" err="1"/>
              <a:t>M</a:t>
            </a:r>
            <a:r>
              <a:rPr lang="pl-PL" b="1" baseline="-25000" dirty="0" err="1"/>
              <a:t>ʘ</a:t>
            </a:r>
            <a:endParaRPr lang="pl-PL" b="1" baseline="-25000" dirty="0"/>
          </a:p>
          <a:p>
            <a:r>
              <a:rPr lang="pl-PL" b="1" dirty="0"/>
              <a:t>D = 1 rok św.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Gwiazdy rodzą się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643050"/>
            <a:ext cx="5493615" cy="394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142844" y="4714884"/>
            <a:ext cx="31999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Z młodą gwiazdą związane są </a:t>
            </a:r>
          </a:p>
          <a:p>
            <a:r>
              <a:rPr lang="pl-PL" b="1" dirty="0" smtClean="0"/>
              <a:t>charakterystyczne struktury – </a:t>
            </a:r>
          </a:p>
          <a:p>
            <a:r>
              <a:rPr lang="pl-PL" b="1" dirty="0" smtClean="0"/>
              <a:t>strugi (dżety) cząstek. Podobne </a:t>
            </a:r>
          </a:p>
          <a:p>
            <a:r>
              <a:rPr lang="pl-PL" b="1" dirty="0" smtClean="0"/>
              <a:t>są także obserwowane w </a:t>
            </a:r>
          </a:p>
          <a:p>
            <a:r>
              <a:rPr lang="pl-PL" b="1" dirty="0" smtClean="0"/>
              <a:t>okolicach pulsarów, galaktyk </a:t>
            </a:r>
          </a:p>
          <a:p>
            <a:r>
              <a:rPr lang="pl-PL" b="1" dirty="0" smtClean="0"/>
              <a:t>aktywnych 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Gwiazdy rodzą się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luster2mr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311588" y="1484784"/>
            <a:ext cx="4470694" cy="509938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110" y="1988840"/>
            <a:ext cx="4417890" cy="341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0" y="5949280"/>
            <a:ext cx="428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Wokół młodej gwiazdy znajduje się sporo</a:t>
            </a:r>
          </a:p>
          <a:p>
            <a:r>
              <a:rPr lang="pl-PL" b="1" dirty="0" smtClean="0"/>
              <a:t>materii, która tworzy dysk </a:t>
            </a:r>
            <a:r>
              <a:rPr lang="pl-PL" b="1" dirty="0" err="1" smtClean="0"/>
              <a:t>protoplanetarny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Dysk </a:t>
            </a:r>
            <a:r>
              <a:rPr lang="pl-PL" sz="3600" b="1" dirty="0" err="1" smtClean="0"/>
              <a:t>protoplanetarny</a:t>
            </a:r>
            <a:r>
              <a:rPr lang="pl-PL" sz="3600" b="1" dirty="0" smtClean="0"/>
              <a:t> - model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128" y="1528764"/>
            <a:ext cx="24765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ole tekstowe 9"/>
          <p:cNvSpPr txBox="1"/>
          <p:nvPr/>
        </p:nvSpPr>
        <p:spPr>
          <a:xfrm>
            <a:off x="214282" y="1214422"/>
            <a:ext cx="111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10 000 lat</a:t>
            </a:r>
            <a:endParaRPr lang="pl-P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00504"/>
            <a:ext cx="2505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pole tekstowe 10"/>
          <p:cNvSpPr txBox="1"/>
          <p:nvPr/>
        </p:nvSpPr>
        <p:spPr>
          <a:xfrm>
            <a:off x="214282" y="3643314"/>
            <a:ext cx="123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100 000 lat</a:t>
            </a:r>
            <a:endParaRPr lang="pl-PL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1500174"/>
            <a:ext cx="24765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3500430" y="1142984"/>
            <a:ext cx="16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100 000 000 lat</a:t>
            </a:r>
            <a:endParaRPr lang="pl-PL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000504"/>
            <a:ext cx="25050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2786058"/>
            <a:ext cx="24098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pole tekstowe 15"/>
          <p:cNvSpPr txBox="1"/>
          <p:nvPr/>
        </p:nvSpPr>
        <p:spPr>
          <a:xfrm>
            <a:off x="6786578" y="5000636"/>
            <a:ext cx="190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światło zodiakalne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Dysk </a:t>
            </a:r>
            <a:r>
              <a:rPr lang="pl-PL" sz="3600" b="1" dirty="0" err="1" smtClean="0"/>
              <a:t>protoplanetarny</a:t>
            </a:r>
            <a:r>
              <a:rPr lang="pl-PL" sz="3600" b="1" dirty="0" smtClean="0"/>
              <a:t> - obserwacje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3719867" cy="47101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Obraz 7" descr="hh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214686"/>
            <a:ext cx="4357718" cy="3486174"/>
          </a:xfrm>
          <a:prstGeom prst="rect">
            <a:avLst/>
          </a:prstGeom>
        </p:spPr>
      </p:pic>
      <p:pic>
        <p:nvPicPr>
          <p:cNvPr id="9" name="Picture 14" descr="D:\BCS\Dydaktyka\Ewolucja\proplyd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000108"/>
            <a:ext cx="2928958" cy="239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142844" y="6550223"/>
            <a:ext cx="11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Źródło: NASA</a:t>
            </a:r>
            <a:endParaRPr lang="pl-P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Dyski pyłowe - obserwacje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60"/>
            <a:ext cx="4922846" cy="49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42984"/>
            <a:ext cx="4000496" cy="251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786190"/>
            <a:ext cx="28289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142844" y="6550223"/>
            <a:ext cx="11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Źródło: NASA</a:t>
            </a:r>
            <a:endParaRPr lang="pl-P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Z pyłu powstają…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a 10"/>
          <p:cNvGrpSpPr/>
          <p:nvPr/>
        </p:nvGrpSpPr>
        <p:grpSpPr>
          <a:xfrm>
            <a:off x="714348" y="1142984"/>
            <a:ext cx="7643866" cy="4857784"/>
            <a:chOff x="500034" y="1214422"/>
            <a:chExt cx="7929602" cy="500066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43636" y="1214422"/>
              <a:ext cx="22860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35" y="1214422"/>
              <a:ext cx="5643601" cy="2780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71736" y="3429000"/>
              <a:ext cx="5857868" cy="2766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0034" y="3429000"/>
              <a:ext cx="2786082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pole tekstowe 11"/>
          <p:cNvSpPr txBox="1"/>
          <p:nvPr/>
        </p:nvSpPr>
        <p:spPr>
          <a:xfrm>
            <a:off x="642910" y="6143644"/>
            <a:ext cx="8135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Materia w dyskach pyłowych zaczyna w pewnym momencie tworzyć duże struktury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42844" y="6550223"/>
            <a:ext cx="11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Źródło: NASA</a:t>
            </a:r>
            <a:endParaRPr lang="pl-P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Kiedy planeta jest planetą?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2572264" y="1142984"/>
            <a:ext cx="66050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pl-PL" sz="2400" b="1" dirty="0" smtClean="0"/>
              <a:t> &gt;0.08</a:t>
            </a:r>
            <a:r>
              <a:rPr lang="pl-PL" sz="2400" b="1" baseline="-25000" dirty="0" smtClean="0"/>
              <a:t>ʘ</a:t>
            </a:r>
            <a:r>
              <a:rPr lang="pl-PL" sz="2400" b="1" dirty="0" smtClean="0"/>
              <a:t> M (80 M</a:t>
            </a:r>
            <a:r>
              <a:rPr lang="pl-PL" sz="2400" b="1" baseline="-25000" dirty="0" smtClean="0"/>
              <a:t>J</a:t>
            </a:r>
            <a:r>
              <a:rPr lang="pl-PL" sz="2400" b="1" dirty="0" smtClean="0"/>
              <a:t>) – palenie wodoru</a:t>
            </a:r>
          </a:p>
          <a:p>
            <a:pPr lvl="1">
              <a:lnSpc>
                <a:spcPct val="150000"/>
              </a:lnSpc>
            </a:pPr>
            <a:r>
              <a:rPr lang="pl-PL" sz="2400" b="1" dirty="0" smtClean="0"/>
              <a:t> 12 - 80 M</a:t>
            </a:r>
            <a:r>
              <a:rPr lang="pl-PL" sz="2400" b="1" baseline="-25000" dirty="0" smtClean="0"/>
              <a:t>J</a:t>
            </a:r>
            <a:r>
              <a:rPr lang="pl-PL" sz="2400" b="1" dirty="0" smtClean="0"/>
              <a:t> – palenie deuteru</a:t>
            </a:r>
          </a:p>
          <a:p>
            <a:pPr lvl="1">
              <a:lnSpc>
                <a:spcPct val="150000"/>
              </a:lnSpc>
            </a:pPr>
            <a:r>
              <a:rPr lang="pl-PL" sz="2400" b="1" dirty="0" smtClean="0"/>
              <a:t>7 - 12 M</a:t>
            </a:r>
            <a:r>
              <a:rPr lang="pl-PL" sz="2400" b="1" baseline="-25000" dirty="0" smtClean="0"/>
              <a:t>J</a:t>
            </a:r>
            <a:r>
              <a:rPr lang="pl-PL" sz="2400" b="1" dirty="0" smtClean="0"/>
              <a:t> – dolna granica dla gwiazd</a:t>
            </a:r>
          </a:p>
          <a:p>
            <a:pPr lvl="1">
              <a:lnSpc>
                <a:spcPct val="150000"/>
              </a:lnSpc>
            </a:pPr>
            <a:r>
              <a:rPr lang="pl-PL" sz="2400" b="1" dirty="0" smtClean="0"/>
              <a:t> &lt; 7M</a:t>
            </a:r>
            <a:r>
              <a:rPr lang="pl-PL" sz="2400" b="1" baseline="-25000" dirty="0" smtClean="0"/>
              <a:t>J</a:t>
            </a:r>
            <a:r>
              <a:rPr lang="pl-PL" sz="2400" b="1" dirty="0" smtClean="0"/>
              <a:t> – planety typu jowiszowego, ziemskiego</a:t>
            </a:r>
          </a:p>
          <a:p>
            <a:pPr lvl="1">
              <a:lnSpc>
                <a:spcPct val="150000"/>
              </a:lnSpc>
            </a:pPr>
            <a:r>
              <a:rPr lang="pl-PL" sz="2400" b="1" dirty="0" smtClean="0"/>
              <a:t> planety karłowate, planetoidy</a:t>
            </a:r>
            <a:endParaRPr lang="pl-PL" sz="2400" b="1" dirty="0"/>
          </a:p>
        </p:txBody>
      </p:sp>
      <p:sp>
        <p:nvSpPr>
          <p:cNvPr id="12" name="Nawias klamrowy otwierający 11"/>
          <p:cNvSpPr/>
          <p:nvPr/>
        </p:nvSpPr>
        <p:spPr>
          <a:xfrm>
            <a:off x="2357950" y="1214422"/>
            <a:ext cx="214314" cy="57150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Nawias klamrowy otwierający 12"/>
          <p:cNvSpPr/>
          <p:nvPr/>
        </p:nvSpPr>
        <p:spPr>
          <a:xfrm>
            <a:off x="2357950" y="1857364"/>
            <a:ext cx="213786" cy="5000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Nawias klamrowy otwierający 13"/>
          <p:cNvSpPr/>
          <p:nvPr/>
        </p:nvSpPr>
        <p:spPr>
          <a:xfrm>
            <a:off x="2357950" y="2428868"/>
            <a:ext cx="213786" cy="92869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Nawias klamrowy otwierający 14"/>
          <p:cNvSpPr/>
          <p:nvPr/>
        </p:nvSpPr>
        <p:spPr>
          <a:xfrm>
            <a:off x="2357950" y="3429000"/>
            <a:ext cx="213786" cy="5000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357098" y="1147786"/>
            <a:ext cx="1922514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2400" dirty="0" smtClean="0"/>
              <a:t>gwiazdy</a:t>
            </a:r>
          </a:p>
          <a:p>
            <a:pPr algn="r">
              <a:lnSpc>
                <a:spcPct val="150000"/>
              </a:lnSpc>
            </a:pPr>
            <a:r>
              <a:rPr lang="pl-PL" sz="2400" dirty="0" smtClean="0"/>
              <a:t>brązowe karły</a:t>
            </a:r>
          </a:p>
          <a:p>
            <a:pPr algn="r">
              <a:lnSpc>
                <a:spcPct val="150000"/>
              </a:lnSpc>
            </a:pPr>
            <a:endParaRPr lang="pl-PL" sz="1000" dirty="0" smtClean="0"/>
          </a:p>
          <a:p>
            <a:pPr algn="r">
              <a:lnSpc>
                <a:spcPct val="150000"/>
              </a:lnSpc>
            </a:pPr>
            <a:r>
              <a:rPr lang="pl-PL" sz="2400" dirty="0" smtClean="0"/>
              <a:t>planety</a:t>
            </a:r>
          </a:p>
          <a:p>
            <a:pPr algn="r">
              <a:lnSpc>
                <a:spcPct val="150000"/>
              </a:lnSpc>
            </a:pPr>
            <a:endParaRPr lang="pl-PL" sz="1000" dirty="0" smtClean="0"/>
          </a:p>
          <a:p>
            <a:pPr algn="r">
              <a:lnSpc>
                <a:spcPct val="150000"/>
              </a:lnSpc>
            </a:pPr>
            <a:r>
              <a:rPr lang="pl-PL" sz="2400" dirty="0" smtClean="0"/>
              <a:t>drobne ciała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1918"/>
            <a:ext cx="283453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572008"/>
            <a:ext cx="1713143" cy="168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3988" y="5072074"/>
            <a:ext cx="858474" cy="86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6776" y="5286388"/>
            <a:ext cx="428628" cy="43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19431" y="4429132"/>
            <a:ext cx="2124073" cy="198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Układ Słoneczny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542928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5857884" y="1142984"/>
            <a:ext cx="29121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8 planet (4 typu ziemskiego, </a:t>
            </a:r>
          </a:p>
          <a:p>
            <a:r>
              <a:rPr lang="pl-PL" b="1" dirty="0" smtClean="0"/>
              <a:t>4 gazowe olbrzymy)</a:t>
            </a:r>
          </a:p>
          <a:p>
            <a:endParaRPr lang="pl-PL" b="1" dirty="0" smtClean="0"/>
          </a:p>
          <a:p>
            <a:r>
              <a:rPr lang="pl-PL" b="1" dirty="0" smtClean="0"/>
              <a:t>Pas planetoid, pas </a:t>
            </a:r>
            <a:r>
              <a:rPr lang="pl-PL" b="1" dirty="0" err="1" smtClean="0"/>
              <a:t>Kuipera</a:t>
            </a:r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Obłok </a:t>
            </a:r>
            <a:r>
              <a:rPr lang="pl-PL" b="1" dirty="0" err="1" smtClean="0"/>
              <a:t>Oorta</a:t>
            </a:r>
            <a:r>
              <a:rPr lang="pl-PL" b="1" dirty="0" smtClean="0"/>
              <a:t>?</a:t>
            </a:r>
            <a:endParaRPr lang="pl-PL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071810"/>
            <a:ext cx="2857520" cy="124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248411" y="4094074"/>
            <a:ext cx="221934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Skąd wiadomo, że powinny być?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3824"/>
            <a:ext cx="442912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rostokąt 8"/>
          <p:cNvSpPr/>
          <p:nvPr/>
        </p:nvSpPr>
        <p:spPr>
          <a:xfrm>
            <a:off x="928662" y="5075892"/>
            <a:ext cx="319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Mikołaj Kopernik 1473 – 1543 r.</a:t>
            </a:r>
            <a:endParaRPr lang="pl-PL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004048" y="1700808"/>
            <a:ext cx="408111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Istotą przewrotu kopernikańskiego było </a:t>
            </a:r>
          </a:p>
          <a:p>
            <a:r>
              <a:rPr lang="pl-PL" b="1" dirty="0" smtClean="0"/>
              <a:t>to, że Ziemia przestaje być wyróżnionym </a:t>
            </a:r>
          </a:p>
          <a:p>
            <a:r>
              <a:rPr lang="pl-PL" b="1" dirty="0" smtClean="0"/>
              <a:t>miejscem we Wszechświecie (zasada </a:t>
            </a:r>
          </a:p>
          <a:p>
            <a:r>
              <a:rPr lang="pl-PL" b="1" dirty="0" smtClean="0"/>
              <a:t>kopernikańska). </a:t>
            </a:r>
          </a:p>
          <a:p>
            <a:endParaRPr lang="pl-PL" b="1" dirty="0" smtClean="0"/>
          </a:p>
          <a:p>
            <a:r>
              <a:rPr lang="pl-PL" b="1" dirty="0" smtClean="0"/>
              <a:t>To oznacza, że nasz układ planetarny nie </a:t>
            </a:r>
          </a:p>
          <a:p>
            <a:r>
              <a:rPr lang="pl-PL" b="1" dirty="0" smtClean="0"/>
              <a:t>jest czymś niepowtarzalnym we </a:t>
            </a:r>
          </a:p>
          <a:p>
            <a:r>
              <a:rPr lang="pl-PL" b="1" dirty="0" smtClean="0"/>
              <a:t>Wszechświecie</a:t>
            </a:r>
          </a:p>
          <a:p>
            <a:endParaRPr lang="pl-PL" b="1" dirty="0" smtClean="0"/>
          </a:p>
          <a:p>
            <a:r>
              <a:rPr lang="pl-PL" b="1" dirty="0" smtClean="0"/>
              <a:t>Wbrew pozorom to stwierdzenie </a:t>
            </a:r>
          </a:p>
          <a:p>
            <a:r>
              <a:rPr lang="pl-PL" b="1" dirty="0" smtClean="0"/>
              <a:t>wymagało wielkiej odwagi i otwartości </a:t>
            </a:r>
          </a:p>
          <a:p>
            <a:r>
              <a:rPr lang="pl-PL" b="1" dirty="0" smtClean="0"/>
              <a:t>umysłu. Nawet dziś nie każdy zdaje </a:t>
            </a:r>
          </a:p>
          <a:p>
            <a:r>
              <a:rPr lang="pl-PL" b="1" dirty="0" smtClean="0"/>
              <a:t>sobie sprawę z konsekwencji tego </a:t>
            </a:r>
          </a:p>
          <a:p>
            <a:r>
              <a:rPr lang="pl-PL" b="1" dirty="0" smtClean="0"/>
              <a:t>stwierdzenia (np. poszukiwanie życia </a:t>
            </a:r>
          </a:p>
          <a:p>
            <a:r>
              <a:rPr lang="pl-PL" b="1" dirty="0" smtClean="0"/>
              <a:t>w kosmosie…)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Gwiazdy rodzą się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6072198" y="1214422"/>
            <a:ext cx="277870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Materia </a:t>
            </a:r>
          </a:p>
          <a:p>
            <a:r>
              <a:rPr lang="pl-PL" sz="2400" b="1" dirty="0" smtClean="0"/>
              <a:t>międzygwiazdowa</a:t>
            </a:r>
          </a:p>
          <a:p>
            <a:endParaRPr lang="pl-PL" b="1" dirty="0" smtClean="0"/>
          </a:p>
          <a:p>
            <a:r>
              <a:rPr lang="pl-PL" b="1" dirty="0" smtClean="0"/>
              <a:t>Składa się z gazu i pyłu</a:t>
            </a:r>
          </a:p>
          <a:p>
            <a:endParaRPr lang="pl-PL" b="1" dirty="0" smtClean="0"/>
          </a:p>
          <a:p>
            <a:r>
              <a:rPr lang="pl-PL" b="1" dirty="0" smtClean="0"/>
              <a:t>Typowa gęstość to kilka (!)</a:t>
            </a:r>
          </a:p>
          <a:p>
            <a:r>
              <a:rPr lang="pl-PL" b="1" dirty="0" smtClean="0"/>
              <a:t>atomów na cm</a:t>
            </a:r>
            <a:r>
              <a:rPr lang="pl-PL" b="1" baseline="30000" dirty="0" smtClean="0"/>
              <a:t>3</a:t>
            </a:r>
          </a:p>
          <a:p>
            <a:endParaRPr lang="pl-PL" b="1" dirty="0" smtClean="0"/>
          </a:p>
          <a:p>
            <a:r>
              <a:rPr lang="pl-PL" b="1" dirty="0" smtClean="0"/>
              <a:t>Zasilana przez gwiazdy</a:t>
            </a:r>
          </a:p>
          <a:p>
            <a:r>
              <a:rPr lang="pl-PL" b="1" dirty="0" smtClean="0"/>
              <a:t>(np. wiatr gwiazdowy, </a:t>
            </a:r>
          </a:p>
          <a:p>
            <a:r>
              <a:rPr lang="pl-PL" b="1" dirty="0" smtClean="0"/>
              <a:t>wybuchy supernowych)</a:t>
            </a:r>
          </a:p>
          <a:p>
            <a:endParaRPr lang="pl-PL" b="1" dirty="0" smtClean="0"/>
          </a:p>
          <a:p>
            <a:r>
              <a:rPr lang="pl-PL" b="1" dirty="0" smtClean="0"/>
              <a:t>W odpowiednio gęstym i </a:t>
            </a:r>
          </a:p>
          <a:p>
            <a:r>
              <a:rPr lang="pl-PL" b="1" dirty="0" smtClean="0"/>
              <a:t>masywnym obłoku materii </a:t>
            </a:r>
          </a:p>
          <a:p>
            <a:r>
              <a:rPr lang="pl-PL" b="1" dirty="0" smtClean="0"/>
              <a:t>międzygwiazdowej </a:t>
            </a:r>
          </a:p>
          <a:p>
            <a:r>
              <a:rPr lang="pl-PL" b="1" dirty="0" smtClean="0"/>
              <a:t>powstają nowe gwiazdy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5715040" cy="430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Metody detekcji planet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8270901" cy="525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142844" y="6550223"/>
            <a:ext cx="169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Źródło: M. </a:t>
            </a:r>
            <a:r>
              <a:rPr lang="pl-PL" sz="1400" dirty="0" err="1" smtClean="0"/>
              <a:t>Perryman</a:t>
            </a:r>
            <a:endParaRPr lang="pl-P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Efekty dynamiczne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5429256" y="1428736"/>
            <a:ext cx="2904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pl-PL" b="1" dirty="0" smtClean="0"/>
              <a:t>Obserwacje pulsarów</a:t>
            </a:r>
          </a:p>
          <a:p>
            <a:pPr>
              <a:buFontTx/>
              <a:buChar char="-"/>
            </a:pPr>
            <a:r>
              <a:rPr lang="pl-PL" b="1" dirty="0" smtClean="0"/>
              <a:t>Astrometria</a:t>
            </a:r>
          </a:p>
          <a:p>
            <a:pPr>
              <a:buFontTx/>
              <a:buChar char="-"/>
            </a:pPr>
            <a:r>
              <a:rPr lang="pl-PL" b="1" dirty="0" smtClean="0"/>
              <a:t>Pomiary prędkości radialnej</a:t>
            </a:r>
            <a:endParaRPr lang="pl-PL" b="1" dirty="0"/>
          </a:p>
        </p:txBody>
      </p:sp>
      <p:pic>
        <p:nvPicPr>
          <p:cNvPr id="9" name="Obraz 8" descr="Orbit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1357298"/>
            <a:ext cx="2143140" cy="2143140"/>
          </a:xfrm>
          <a:prstGeom prst="rect">
            <a:avLst/>
          </a:prstGeom>
        </p:spPr>
      </p:pic>
      <p:pic>
        <p:nvPicPr>
          <p:cNvPr id="10" name="Obraz 9" descr="Orbit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929066"/>
            <a:ext cx="4286280" cy="2143140"/>
          </a:xfrm>
          <a:prstGeom prst="rect">
            <a:avLst/>
          </a:prstGeom>
        </p:spPr>
      </p:pic>
      <p:pic>
        <p:nvPicPr>
          <p:cNvPr id="11" name="lisa-wave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786314" y="2928934"/>
            <a:ext cx="4191029" cy="3143272"/>
          </a:xfrm>
          <a:prstGeom prst="rect">
            <a:avLst/>
          </a:prstGeom>
        </p:spPr>
      </p:pic>
      <p:pic>
        <p:nvPicPr>
          <p:cNvPr id="13" name="Obraz 12" descr="Orbit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1357298"/>
            <a:ext cx="2143140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Zmiany prędkości radialnej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2428892" cy="332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319282"/>
            <a:ext cx="3571868" cy="232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az 5" descr="Orbit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214818"/>
            <a:ext cx="2428892" cy="2428892"/>
          </a:xfrm>
          <a:prstGeom prst="rect">
            <a:avLst/>
          </a:prstGeom>
        </p:spPr>
      </p:pic>
      <p:pic>
        <p:nvPicPr>
          <p:cNvPr id="9" name="Obraz 8" descr="Dopspec-inlin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4329135"/>
            <a:ext cx="2857500" cy="2314575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2949291" y="1214422"/>
            <a:ext cx="619470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Przesunięcia linii widmowych potrafimy mierzyć z bardzo dużą</a:t>
            </a:r>
          </a:p>
          <a:p>
            <a:r>
              <a:rPr lang="pl-PL" b="1" dirty="0" smtClean="0"/>
              <a:t>precyzją (odpowiadające prędkości gwiazdy rzędu 1 m/s)</a:t>
            </a:r>
          </a:p>
          <a:p>
            <a:endParaRPr lang="pl-PL" b="1" dirty="0" smtClean="0"/>
          </a:p>
          <a:p>
            <a:r>
              <a:rPr lang="pl-PL" b="1" dirty="0" smtClean="0"/>
              <a:t>Bardzo efektywna metoda</a:t>
            </a:r>
          </a:p>
          <a:p>
            <a:endParaRPr lang="pl-PL" b="1" dirty="0" smtClean="0"/>
          </a:p>
          <a:p>
            <a:r>
              <a:rPr lang="pl-PL" b="1" dirty="0" smtClean="0"/>
              <a:t>Szczególnie użyteczna przy odkrywaniu tzw. gorących </a:t>
            </a:r>
            <a:r>
              <a:rPr lang="pl-PL" b="1" dirty="0" err="1" smtClean="0"/>
              <a:t>Jowiszów</a:t>
            </a:r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Nie pozwala wyznaczyć dokładnych parametrów orbity. Stąd </a:t>
            </a:r>
          </a:p>
          <a:p>
            <a:r>
              <a:rPr lang="pl-PL" b="1" dirty="0" smtClean="0"/>
              <a:t>potrzeba uzupełniania obserwacji przy pomocy innych metod.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Zmiany prędkości radialnej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4200538" cy="496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4786314" y="1785926"/>
            <a:ext cx="1724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Teleskopy </a:t>
            </a:r>
            <a:r>
              <a:rPr lang="pl-PL" b="1" dirty="0" err="1" smtClean="0"/>
              <a:t>Kecka</a:t>
            </a:r>
            <a:endParaRPr lang="pl-PL" b="1" dirty="0" smtClean="0"/>
          </a:p>
          <a:p>
            <a:r>
              <a:rPr lang="pl-PL" b="1" dirty="0" err="1" smtClean="0"/>
              <a:t>Mauna</a:t>
            </a:r>
            <a:r>
              <a:rPr lang="pl-PL" b="1" dirty="0" smtClean="0"/>
              <a:t> Kea</a:t>
            </a:r>
            <a:endParaRPr lang="pl-PL" b="1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571612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5000628" y="3429000"/>
            <a:ext cx="303551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High Accuracy Radial Velocity </a:t>
            </a:r>
            <a:endParaRPr lang="pl-PL" b="1" dirty="0" smtClean="0"/>
          </a:p>
          <a:p>
            <a:r>
              <a:rPr lang="en-US" b="1" dirty="0" smtClean="0"/>
              <a:t>Planet Searcher</a:t>
            </a:r>
            <a:endParaRPr lang="pl-PL" b="1" dirty="0" smtClean="0"/>
          </a:p>
          <a:p>
            <a:r>
              <a:rPr lang="pl-PL" b="1" dirty="0" smtClean="0"/>
              <a:t>(HARPS)</a:t>
            </a:r>
          </a:p>
          <a:p>
            <a:endParaRPr lang="pl-PL" b="1" dirty="0" smtClean="0"/>
          </a:p>
          <a:p>
            <a:r>
              <a:rPr lang="pl-PL" b="1" dirty="0" smtClean="0"/>
              <a:t>La </a:t>
            </a:r>
            <a:r>
              <a:rPr lang="pl-PL" b="1" dirty="0" err="1" smtClean="0"/>
              <a:t>Silla</a:t>
            </a:r>
            <a:endParaRPr lang="en-US" b="1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3857628"/>
            <a:ext cx="1830857" cy="275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Obserwacje pulsarów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n1987a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571612"/>
            <a:ext cx="4583938" cy="250033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571612"/>
            <a:ext cx="3543296" cy="354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5059036" y="1214422"/>
            <a:ext cx="4084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supernowa </a:t>
            </a:r>
            <a:r>
              <a:rPr lang="en-US" b="1" dirty="0" smtClean="0"/>
              <a:t>1994D </a:t>
            </a:r>
            <a:r>
              <a:rPr lang="pl-PL" b="1" dirty="0" smtClean="0"/>
              <a:t>w galaktyce</a:t>
            </a:r>
            <a:r>
              <a:rPr lang="en-US" b="1" dirty="0" smtClean="0"/>
              <a:t> NGC 4526</a:t>
            </a:r>
            <a:endParaRPr lang="pl-PL" b="1" dirty="0"/>
          </a:p>
        </p:txBody>
      </p:sp>
      <p:pic>
        <p:nvPicPr>
          <p:cNvPr id="13" name="Picture 13" descr="D:\BCS\Dydaktyka\Ewolucja\supern_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143380"/>
            <a:ext cx="4561666" cy="2286016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5214942" y="5643578"/>
            <a:ext cx="3786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Gwiazdy neutronowe postają podczas</a:t>
            </a:r>
          </a:p>
          <a:p>
            <a:r>
              <a:rPr lang="pl-PL" b="1" dirty="0" smtClean="0"/>
              <a:t>wybuchu supernowych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Obserwacje pulsarów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4643438" y="1500174"/>
            <a:ext cx="43376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Pole magnetyczne gwiazdy neutronowej </a:t>
            </a:r>
          </a:p>
          <a:p>
            <a:r>
              <a:rPr lang="pl-PL" b="1" dirty="0" smtClean="0"/>
              <a:t>jest bardzo dobrym akceleratorem cząstek.</a:t>
            </a:r>
          </a:p>
          <a:p>
            <a:endParaRPr lang="pl-PL" b="1" dirty="0" smtClean="0"/>
          </a:p>
          <a:p>
            <a:r>
              <a:rPr lang="pl-PL" b="1" dirty="0" smtClean="0"/>
              <a:t>Cząstki rozpędzone do ogromnych </a:t>
            </a:r>
          </a:p>
          <a:p>
            <a:r>
              <a:rPr lang="pl-PL" b="1" dirty="0" smtClean="0"/>
              <a:t>prędkości zderzają się z zewnętrznymi </a:t>
            </a:r>
          </a:p>
          <a:p>
            <a:r>
              <a:rPr lang="pl-PL" b="1" dirty="0" smtClean="0"/>
              <a:t>warstwami gwiazdy neutronowej w </a:t>
            </a:r>
          </a:p>
          <a:p>
            <a:r>
              <a:rPr lang="pl-PL" b="1" dirty="0" smtClean="0"/>
              <a:t>okolicach biegunów magnetycznych.</a:t>
            </a:r>
          </a:p>
          <a:p>
            <a:endParaRPr lang="pl-PL" b="1" dirty="0" smtClean="0"/>
          </a:p>
          <a:p>
            <a:r>
              <a:rPr lang="pl-PL" b="1" dirty="0" smtClean="0"/>
              <a:t>W wyniku zderzeń produkowane jest </a:t>
            </a:r>
          </a:p>
          <a:p>
            <a:r>
              <a:rPr lang="pl-PL" b="1" dirty="0" smtClean="0"/>
              <a:t>promieniowanie, które możemy </a:t>
            </a:r>
          </a:p>
          <a:p>
            <a:r>
              <a:rPr lang="pl-PL" b="1" dirty="0" smtClean="0"/>
              <a:t>rejestrować.</a:t>
            </a:r>
          </a:p>
          <a:p>
            <a:endParaRPr lang="pl-PL" b="1" dirty="0" smtClean="0"/>
          </a:p>
          <a:p>
            <a:r>
              <a:rPr lang="pl-PL" b="1" dirty="0" smtClean="0"/>
              <a:t>Po raz pierwszy dokonała tego </a:t>
            </a:r>
            <a:r>
              <a:rPr lang="pl-PL" b="1" dirty="0" err="1" smtClean="0"/>
              <a:t>Jocelyn</a:t>
            </a:r>
            <a:r>
              <a:rPr lang="pl-PL" b="1" dirty="0" smtClean="0"/>
              <a:t> Bell </a:t>
            </a:r>
          </a:p>
          <a:p>
            <a:r>
              <a:rPr lang="pl-PL" b="1" dirty="0" smtClean="0"/>
              <a:t>w 1967 roku.</a:t>
            </a:r>
          </a:p>
          <a:p>
            <a:endParaRPr lang="pl-PL" b="1" dirty="0" smtClean="0"/>
          </a:p>
          <a:p>
            <a:r>
              <a:rPr lang="pl-PL" b="1" dirty="0" smtClean="0"/>
              <a:t>Pulsy są wysyłane z olbrzymią regularnością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331" y="3857628"/>
            <a:ext cx="247966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Obraz 15" descr="pulsa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714752"/>
            <a:ext cx="2011164" cy="3000396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142984"/>
            <a:ext cx="3500462" cy="280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Planety </a:t>
            </a:r>
            <a:r>
              <a:rPr lang="pl-PL" sz="3600" b="1" dirty="0" err="1" smtClean="0"/>
              <a:t>Wolszczana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1" descr="wolszcz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4282" y="3143248"/>
            <a:ext cx="2014806" cy="1889109"/>
          </a:xfrm>
          <a:prstGeom prst="rect">
            <a:avLst/>
          </a:prstGeom>
        </p:spPr>
      </p:pic>
      <p:pic>
        <p:nvPicPr>
          <p:cNvPr id="6" name="Picture 19" descr="trans_psr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5014931"/>
            <a:ext cx="6686550" cy="1057275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42984"/>
            <a:ext cx="343005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3571868" y="1857364"/>
          <a:ext cx="5167305" cy="2770118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960303"/>
                <a:gridCol w="1166083"/>
                <a:gridCol w="973997"/>
                <a:gridCol w="1033461"/>
                <a:gridCol w="1033461"/>
              </a:tblGrid>
              <a:tr h="849878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planeta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masa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Wielka półoś (</a:t>
                      </a:r>
                      <a:r>
                        <a:rPr lang="pl-PL" sz="1400" b="1" dirty="0" err="1" smtClean="0"/>
                        <a:t>j.a</a:t>
                      </a:r>
                      <a:r>
                        <a:rPr lang="pl-PL" sz="1400" b="1" dirty="0" smtClean="0"/>
                        <a:t>.)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Okres orbitalny</a:t>
                      </a:r>
                      <a:r>
                        <a:rPr lang="pl-PL" sz="1400" b="1" baseline="0" dirty="0" smtClean="0"/>
                        <a:t> (dni)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mimośród</a:t>
                      </a:r>
                      <a:endParaRPr lang="pl-PL" sz="1400" b="1" dirty="0"/>
                    </a:p>
                  </a:txBody>
                  <a:tcPr anchor="ctr"/>
                </a:tc>
              </a:tr>
              <a:tr h="594914">
                <a:tc>
                  <a:txBody>
                    <a:bodyPr/>
                    <a:lstStyle/>
                    <a:p>
                      <a:r>
                        <a:rPr lang="pl-PL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0.020 ± 0.002 </a:t>
                      </a:r>
                      <a:r>
                        <a:rPr lang="pl-PL" dirty="0" err="1"/>
                        <a:t>M</a:t>
                      </a:r>
                      <a:r>
                        <a:rPr lang="pl-PL" baseline="-25000" dirty="0" err="1"/>
                        <a:t>⊕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25.262 ± 0.003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0.0</a:t>
                      </a:r>
                    </a:p>
                  </a:txBody>
                  <a:tcPr anchor="ctr"/>
                </a:tc>
              </a:tr>
              <a:tr h="594914">
                <a:tc>
                  <a:txBody>
                    <a:bodyPr/>
                    <a:lstStyle/>
                    <a:p>
                      <a:r>
                        <a:rPr lang="pl-PL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4.3 ± 0.2 </a:t>
                      </a:r>
                      <a:r>
                        <a:rPr lang="pl-PL" dirty="0" err="1"/>
                        <a:t>M</a:t>
                      </a:r>
                      <a:r>
                        <a:rPr lang="pl-PL" baseline="-25000" dirty="0" err="1"/>
                        <a:t>⊕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0.36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66.5419 ± 0.0001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0.0186 ± 0.0002</a:t>
                      </a:r>
                    </a:p>
                  </a:txBody>
                  <a:tcPr anchor="ctr"/>
                </a:tc>
              </a:tr>
              <a:tr h="594914">
                <a:tc>
                  <a:txBody>
                    <a:bodyPr/>
                    <a:lstStyle/>
                    <a:p>
                      <a:r>
                        <a:rPr lang="pl-PL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3.9 ± 0.2 </a:t>
                      </a:r>
                      <a:r>
                        <a:rPr lang="pl-PL" dirty="0" err="1"/>
                        <a:t>M</a:t>
                      </a:r>
                      <a:r>
                        <a:rPr lang="pl-PL" baseline="-25000" dirty="0" err="1"/>
                        <a:t>⊕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0.46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98.2114 ± 0.0002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0.0252 ± 0.0002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Obraz 9" descr="Orbit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4786322"/>
            <a:ext cx="1905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Astrometria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03570" y="3095226"/>
            <a:ext cx="171321" cy="309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4000"/>
              </a:lnSpc>
            </a:pPr>
            <a:r>
              <a:rPr lang="en-GB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4259978" cy="40862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2910" y="5572140"/>
            <a:ext cx="42206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  <a:latin typeface="+mj-lt"/>
              </a:rPr>
              <a:t>Zmiany położenia Słońca w ciągu 45 lat wywołane przez Jowisza – tak byłyby widziane  z odległości 33 lat świetlnych</a:t>
            </a:r>
            <a:endParaRPr lang="en-GB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Obraz 8" descr="Orbit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1643050"/>
            <a:ext cx="2500330" cy="250033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5214942" y="4500570"/>
            <a:ext cx="37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Wymaga ogromnej precyzji pomiarów</a:t>
            </a:r>
          </a:p>
          <a:p>
            <a:endParaRPr lang="pl-PL" b="1" dirty="0" smtClean="0"/>
          </a:p>
          <a:p>
            <a:r>
              <a:rPr lang="pl-PL" b="1" dirty="0" smtClean="0"/>
              <a:t>Lepsza do wyszukiwania obiektów o dużych orbitach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Astrometria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5310536" y="1357298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Gliese</a:t>
            </a:r>
            <a:r>
              <a:rPr lang="pl-PL" b="1" dirty="0" smtClean="0"/>
              <a:t> 876</a:t>
            </a:r>
            <a:endParaRPr lang="pl-PL" b="1" dirty="0"/>
          </a:p>
        </p:txBody>
      </p: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3143240" y="1928802"/>
          <a:ext cx="5691530" cy="2438400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1138306"/>
                <a:gridCol w="1138306"/>
                <a:gridCol w="1138306"/>
                <a:gridCol w="1138306"/>
                <a:gridCol w="1138306"/>
              </a:tblGrid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planeta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masa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Wielka</a:t>
                      </a:r>
                      <a:r>
                        <a:rPr lang="pl-PL" sz="1400" b="1" baseline="0" dirty="0" smtClean="0"/>
                        <a:t> półoś (</a:t>
                      </a:r>
                      <a:r>
                        <a:rPr lang="pl-PL" sz="1400" b="1" baseline="0" dirty="0" err="1" smtClean="0"/>
                        <a:t>j.a</a:t>
                      </a:r>
                      <a:r>
                        <a:rPr lang="pl-PL" sz="1400" b="1" baseline="0" dirty="0" smtClean="0"/>
                        <a:t>.)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Okres orbitalny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mimośród</a:t>
                      </a:r>
                      <a:endParaRPr lang="pl-PL" sz="1400" b="1" dirty="0"/>
                    </a:p>
                  </a:txBody>
                  <a:tcPr anchor="ctr"/>
                </a:tc>
              </a:tr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6.3 </a:t>
                      </a:r>
                      <a:r>
                        <a:rPr lang="pl-PL" dirty="0" err="1"/>
                        <a:t>M</a:t>
                      </a:r>
                      <a:r>
                        <a:rPr lang="pl-PL" baseline="-25000" dirty="0" err="1"/>
                        <a:t>⊕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0.021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1.93785 ± 0.00002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0.139 ± 0.032</a:t>
                      </a:r>
                    </a:p>
                  </a:txBody>
                  <a:tcPr anchor="ctr"/>
                </a:tc>
              </a:tr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c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0.83 M</a:t>
                      </a:r>
                      <a:r>
                        <a:rPr lang="pl-PL" baseline="-25000" dirty="0"/>
                        <a:t>J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0.132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30.258 ± 0.009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0.266 ± 0.003</a:t>
                      </a:r>
                    </a:p>
                  </a:txBody>
                  <a:tcPr anchor="ctr"/>
                </a:tc>
              </a:tr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b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2.64 M</a:t>
                      </a:r>
                      <a:r>
                        <a:rPr lang="pl-PL" baseline="-25000" dirty="0"/>
                        <a:t>J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0.211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61.067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0.029 ± 0.001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pole tekstowe 12"/>
          <p:cNvSpPr txBox="1"/>
          <p:nvPr/>
        </p:nvSpPr>
        <p:spPr>
          <a:xfrm>
            <a:off x="3024520" y="4929198"/>
            <a:ext cx="5976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 tym wypadku obserwacje astrometryczne wykonane przy </a:t>
            </a:r>
          </a:p>
          <a:p>
            <a:r>
              <a:rPr lang="pl-PL" b="1" dirty="0" smtClean="0"/>
              <a:t>użyciu teleskopu </a:t>
            </a:r>
            <a:r>
              <a:rPr lang="pl-PL" b="1" dirty="0" err="1" smtClean="0"/>
              <a:t>Hubble’a</a:t>
            </a:r>
            <a:r>
              <a:rPr lang="pl-PL" b="1" dirty="0" smtClean="0"/>
              <a:t> pozwoliły wyznaczyć dokładne </a:t>
            </a:r>
          </a:p>
          <a:p>
            <a:r>
              <a:rPr lang="pl-PL" b="1" dirty="0" smtClean="0"/>
              <a:t>parametry orbit planet.</a:t>
            </a:r>
            <a:endParaRPr lang="pl-PL" b="1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8"/>
            <a:ext cx="2571741" cy="192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71942"/>
            <a:ext cx="2500315" cy="192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14686"/>
            <a:ext cx="4019587" cy="347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Astrometria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92704"/>
            <a:ext cx="4000528" cy="273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4643438" y="1714488"/>
            <a:ext cx="4244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2016-2017 r. </a:t>
            </a:r>
            <a:r>
              <a:rPr lang="pl-PL" b="1" dirty="0" err="1" smtClean="0"/>
              <a:t>Space</a:t>
            </a:r>
            <a:r>
              <a:rPr lang="pl-PL" b="1" dirty="0" smtClean="0"/>
              <a:t> Interferometry </a:t>
            </a:r>
            <a:r>
              <a:rPr lang="pl-PL" b="1" dirty="0" err="1" smtClean="0"/>
              <a:t>Mission</a:t>
            </a:r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Dwa lustra (50 cm) oddalone o 6 metrów</a:t>
            </a:r>
            <a:endParaRPr lang="pl-PL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214686"/>
            <a:ext cx="4525776" cy="329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Gwiazdy rodzą się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7620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714348" y="6417254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HST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Tranzyty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Transit_Venu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17471" y="1071546"/>
            <a:ext cx="3254397" cy="2928958"/>
          </a:xfrm>
          <a:prstGeom prst="rect">
            <a:avLst/>
          </a:prstGeom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1243" y="1071546"/>
            <a:ext cx="520703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transit_label_med4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285719" y="4071942"/>
            <a:ext cx="3271843" cy="2453883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714744" y="4357694"/>
            <a:ext cx="5270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przejście jednego ciała niebieskiego przed tarczą </a:t>
            </a:r>
          </a:p>
          <a:p>
            <a:r>
              <a:rPr lang="pl-PL" b="1" dirty="0" smtClean="0"/>
              <a:t>innego widziane przez obserwatora ustawionego</a:t>
            </a:r>
          </a:p>
          <a:p>
            <a:r>
              <a:rPr lang="pl-PL" b="1" dirty="0" smtClean="0"/>
              <a:t>w jednej (lub bardzo blisko niej) linii z tymi obiektami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3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Tranzyty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epler_Arno_Full_mod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57224" y="1142984"/>
            <a:ext cx="3571900" cy="2677988"/>
          </a:xfrm>
          <a:prstGeom prst="rect">
            <a:avLst/>
          </a:prstGeom>
        </p:spPr>
      </p:pic>
      <p:pic>
        <p:nvPicPr>
          <p:cNvPr id="8" name="Obraz 7" descr="trans_ani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3929066"/>
            <a:ext cx="4214842" cy="263427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214942" y="1357298"/>
            <a:ext cx="37783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Wymaga ściśle określonego położenia</a:t>
            </a:r>
          </a:p>
          <a:p>
            <a:r>
              <a:rPr lang="pl-PL" b="1" dirty="0" smtClean="0"/>
              <a:t>obiektów</a:t>
            </a:r>
          </a:p>
          <a:p>
            <a:endParaRPr lang="pl-PL" b="1" dirty="0" smtClean="0"/>
          </a:p>
          <a:p>
            <a:r>
              <a:rPr lang="pl-PL" b="1" dirty="0" smtClean="0"/>
              <a:t>Duża liczba fałszywych detekcji</a:t>
            </a:r>
          </a:p>
          <a:p>
            <a:endParaRPr lang="pl-PL" b="1" dirty="0" smtClean="0"/>
          </a:p>
          <a:p>
            <a:r>
              <a:rPr lang="pl-PL" b="1" dirty="0" smtClean="0"/>
              <a:t>Pozwala określić rozmiar planety, co </a:t>
            </a:r>
          </a:p>
          <a:p>
            <a:r>
              <a:rPr lang="pl-PL" b="1" dirty="0" smtClean="0"/>
              <a:t>w połączeniu z metodą dającą masę </a:t>
            </a:r>
          </a:p>
          <a:p>
            <a:r>
              <a:rPr lang="pl-PL" b="1" dirty="0" smtClean="0"/>
              <a:t>pozwala określić gęstość planety.</a:t>
            </a:r>
            <a:endParaRPr lang="pl-PL" b="1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929066"/>
            <a:ext cx="271464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Tranzyty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3071802" y="1785926"/>
            <a:ext cx="15716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HD 209458 b</a:t>
            </a:r>
          </a:p>
          <a:p>
            <a:r>
              <a:rPr lang="pl-PL" b="1" dirty="0" smtClean="0"/>
              <a:t>0.69 M</a:t>
            </a:r>
            <a:r>
              <a:rPr lang="pl-PL" b="1" baseline="-25000" dirty="0" smtClean="0"/>
              <a:t>J</a:t>
            </a:r>
          </a:p>
          <a:p>
            <a:r>
              <a:rPr lang="pl-PL" b="1" dirty="0" smtClean="0"/>
              <a:t>0.045 </a:t>
            </a:r>
            <a:r>
              <a:rPr lang="pl-PL" b="1" dirty="0" err="1" smtClean="0"/>
              <a:t>j.a</a:t>
            </a:r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8" name="Prostokąt 7"/>
          <p:cNvSpPr/>
          <p:nvPr/>
        </p:nvSpPr>
        <p:spPr>
          <a:xfrm>
            <a:off x="6786578" y="2571744"/>
            <a:ext cx="171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HD 149026</a:t>
            </a:r>
          </a:p>
          <a:p>
            <a:r>
              <a:rPr lang="pl-PL" b="1" dirty="0" smtClean="0"/>
              <a:t>0.36 M</a:t>
            </a:r>
            <a:r>
              <a:rPr lang="pl-PL" b="1" baseline="-25000" dirty="0" smtClean="0"/>
              <a:t>J</a:t>
            </a:r>
          </a:p>
          <a:p>
            <a:r>
              <a:rPr lang="pl-PL" b="1" dirty="0" smtClean="0"/>
              <a:t>0.042 </a:t>
            </a:r>
            <a:r>
              <a:rPr lang="pl-PL" b="1" dirty="0" err="1" smtClean="0"/>
              <a:t>j.a</a:t>
            </a:r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9" name="Prostokąt 8"/>
          <p:cNvSpPr/>
          <p:nvPr/>
        </p:nvSpPr>
        <p:spPr>
          <a:xfrm>
            <a:off x="7215206" y="5715016"/>
            <a:ext cx="1571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TrES1</a:t>
            </a:r>
          </a:p>
          <a:p>
            <a:r>
              <a:rPr lang="pl-PL" b="1" dirty="0" smtClean="0"/>
              <a:t>0.61 M</a:t>
            </a:r>
            <a:r>
              <a:rPr lang="pl-PL" b="1" baseline="-25000" dirty="0" smtClean="0"/>
              <a:t>J</a:t>
            </a:r>
          </a:p>
          <a:p>
            <a:r>
              <a:rPr lang="pl-PL" b="1" dirty="0" smtClean="0"/>
              <a:t>0.0393 </a:t>
            </a:r>
            <a:r>
              <a:rPr lang="pl-PL" b="1" dirty="0" err="1" smtClean="0"/>
              <a:t>j.a</a:t>
            </a:r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10" name="Prostokąt 9"/>
          <p:cNvSpPr/>
          <p:nvPr/>
        </p:nvSpPr>
        <p:spPr>
          <a:xfrm>
            <a:off x="357158" y="5338792"/>
            <a:ext cx="1571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HD 149026 b</a:t>
            </a:r>
          </a:p>
          <a:p>
            <a:r>
              <a:rPr lang="pl-PL" b="1" dirty="0" smtClean="0"/>
              <a:t>0.36 M</a:t>
            </a:r>
            <a:r>
              <a:rPr lang="pl-PL" b="1" baseline="-25000" dirty="0" smtClean="0"/>
              <a:t>J</a:t>
            </a:r>
          </a:p>
          <a:p>
            <a:r>
              <a:rPr lang="pl-PL" b="1" dirty="0" smtClean="0"/>
              <a:t>0.042 </a:t>
            </a:r>
            <a:r>
              <a:rPr lang="pl-PL" b="1" dirty="0" err="1" smtClean="0"/>
              <a:t>j.a</a:t>
            </a:r>
            <a:r>
              <a:rPr lang="pl-PL" b="1" dirty="0" smtClean="0"/>
              <a:t>.</a:t>
            </a:r>
            <a:endParaRPr lang="pl-PL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26289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214422"/>
            <a:ext cx="34194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4052908"/>
            <a:ext cx="29622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714752"/>
            <a:ext cx="31337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Tranzyty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357158" y="5000636"/>
            <a:ext cx="51646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CoRoT</a:t>
            </a:r>
            <a:r>
              <a:rPr lang="pl-PL" b="1" dirty="0" smtClean="0"/>
              <a:t> (</a:t>
            </a:r>
            <a:r>
              <a:rPr lang="en-US" b="1" dirty="0" err="1" smtClean="0"/>
              <a:t>COnvection</a:t>
            </a:r>
            <a:r>
              <a:rPr lang="en-US" b="1" dirty="0" smtClean="0"/>
              <a:t> </a:t>
            </a:r>
            <a:r>
              <a:rPr lang="en-US" b="1" dirty="0" err="1" smtClean="0"/>
              <a:t>ROtation</a:t>
            </a:r>
            <a:r>
              <a:rPr lang="en-US" b="1" dirty="0" smtClean="0"/>
              <a:t> and planetary Transits</a:t>
            </a:r>
            <a:r>
              <a:rPr lang="pl-PL" b="1" dirty="0" smtClean="0"/>
              <a:t>)</a:t>
            </a:r>
          </a:p>
          <a:p>
            <a:endParaRPr lang="pl-PL" b="1" dirty="0" smtClean="0"/>
          </a:p>
          <a:p>
            <a:r>
              <a:rPr lang="pl-PL" b="1" dirty="0" smtClean="0"/>
              <a:t>Wystrzelony 27 grudnia 2006</a:t>
            </a:r>
          </a:p>
          <a:p>
            <a:r>
              <a:rPr lang="pl-PL" b="1" dirty="0" smtClean="0"/>
              <a:t>Średnica zwierciadła 27 cm</a:t>
            </a:r>
            <a:endParaRPr lang="pl-PL" b="1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142844" y="1357298"/>
          <a:ext cx="8751148" cy="3211089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625082"/>
                <a:gridCol w="1017992"/>
                <a:gridCol w="1000132"/>
                <a:gridCol w="428628"/>
                <a:gridCol w="428628"/>
                <a:gridCol w="428628"/>
                <a:gridCol w="446484"/>
                <a:gridCol w="625082"/>
                <a:gridCol w="625082"/>
                <a:gridCol w="625082"/>
                <a:gridCol w="625082"/>
                <a:gridCol w="625082"/>
                <a:gridCol w="625082"/>
                <a:gridCol w="625082"/>
              </a:tblGrid>
              <a:tr h="565075"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gwiazda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rektascensja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deklinacja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jasność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Odległość </a:t>
                      </a:r>
                      <a:r>
                        <a:rPr lang="pl-PL" sz="1100" dirty="0" err="1" smtClean="0"/>
                        <a:t>l.św</a:t>
                      </a:r>
                      <a:r>
                        <a:rPr lang="pl-PL" sz="1100" dirty="0" smtClean="0"/>
                        <a:t>.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Typ widmowy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planeta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masa</a:t>
                      </a:r>
                      <a:r>
                        <a:rPr lang="pl-PL" sz="1100" dirty="0"/>
                        <a:t/>
                      </a:r>
                      <a:br>
                        <a:rPr lang="pl-PL" sz="1100" dirty="0"/>
                      </a:br>
                      <a:r>
                        <a:rPr lang="pl-PL" sz="1100" dirty="0"/>
                        <a:t>(</a:t>
                      </a:r>
                      <a:r>
                        <a:rPr lang="pl-PL" sz="1100" dirty="0" smtClean="0"/>
                        <a:t>M</a:t>
                      </a:r>
                      <a:r>
                        <a:rPr lang="pl-PL" sz="1100" baseline="-25000" dirty="0" smtClean="0"/>
                        <a:t>J</a:t>
                      </a:r>
                      <a:r>
                        <a:rPr lang="pl-PL" sz="1100" dirty="0" smtClean="0"/>
                        <a:t>)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promień</a:t>
                      </a:r>
                      <a:r>
                        <a:rPr lang="pl-PL" sz="1100" dirty="0"/>
                        <a:t/>
                      </a:r>
                      <a:br>
                        <a:rPr lang="pl-PL" sz="1100" dirty="0"/>
                      </a:br>
                      <a:r>
                        <a:rPr lang="pl-PL" sz="1100" dirty="0"/>
                        <a:t>(R</a:t>
                      </a:r>
                      <a:r>
                        <a:rPr lang="pl-PL" sz="1100" baseline="-25000" dirty="0"/>
                        <a:t>J</a:t>
                      </a:r>
                      <a:r>
                        <a:rPr lang="pl-PL" sz="1100" dirty="0"/>
                        <a:t>)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Okres orbitalny (dni)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Wielka półoś (</a:t>
                      </a:r>
                      <a:r>
                        <a:rPr lang="pl-PL" sz="1100" dirty="0" err="1" smtClean="0"/>
                        <a:t>j.a</a:t>
                      </a:r>
                      <a:r>
                        <a:rPr lang="pl-PL" sz="1100" dirty="0" smtClean="0"/>
                        <a:t>.)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mimośród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nachylenie orbity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rok odkrycia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</a:tr>
              <a:tr h="356788"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COROT-1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06</a:t>
                      </a:r>
                      <a:r>
                        <a:rPr lang="pl-PL" sz="1100" baseline="30000"/>
                        <a:t>h</a:t>
                      </a:r>
                      <a:r>
                        <a:rPr lang="pl-PL" sz="1100"/>
                        <a:t> 48</a:t>
                      </a:r>
                      <a:r>
                        <a:rPr lang="pl-PL" sz="1100" baseline="30000"/>
                        <a:t>m</a:t>
                      </a:r>
                      <a:r>
                        <a:rPr lang="pl-PL" sz="1100"/>
                        <a:t> 19</a:t>
                      </a:r>
                      <a:r>
                        <a:rPr lang="pl-PL" sz="1100" baseline="30000"/>
                        <a:t>s</a:t>
                      </a:r>
                      <a:endParaRPr lang="pl-PL" sz="110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–03° 06′ 08″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13.6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1560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G0V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b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1.03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1.49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1.5089557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0.0254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85.1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2007</a:t>
                      </a:r>
                    </a:p>
                  </a:txBody>
                  <a:tcPr marL="5714" marR="5714" marT="5714" marB="5714" anchor="ctr"/>
                </a:tc>
              </a:tr>
              <a:tr h="287358"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COROT-2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19</a:t>
                      </a:r>
                      <a:r>
                        <a:rPr lang="pl-PL" sz="1100" baseline="30000"/>
                        <a:t>h</a:t>
                      </a:r>
                      <a:r>
                        <a:rPr lang="pl-PL" sz="1100"/>
                        <a:t> 27</a:t>
                      </a:r>
                      <a:r>
                        <a:rPr lang="pl-PL" sz="1100" baseline="30000"/>
                        <a:t>m</a:t>
                      </a:r>
                      <a:r>
                        <a:rPr lang="pl-PL" sz="1100"/>
                        <a:t> 07</a:t>
                      </a:r>
                      <a:r>
                        <a:rPr lang="pl-PL" sz="1100" baseline="30000"/>
                        <a:t>s</a:t>
                      </a:r>
                      <a:endParaRPr lang="pl-PL" sz="110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+01° 23′ 02″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12.57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930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G7V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b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3.31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1.465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1.7429964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0.0281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87.84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2007</a:t>
                      </a:r>
                    </a:p>
                  </a:txBody>
                  <a:tcPr marL="5714" marR="5714" marT="5714" marB="5714" anchor="ctr"/>
                </a:tc>
              </a:tr>
              <a:tr h="356788"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COROT-3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19</a:t>
                      </a:r>
                      <a:r>
                        <a:rPr lang="pl-PL" sz="1100" baseline="30000" dirty="0"/>
                        <a:t>h</a:t>
                      </a:r>
                      <a:r>
                        <a:rPr lang="pl-PL" sz="1100" dirty="0"/>
                        <a:t> 28</a:t>
                      </a:r>
                      <a:r>
                        <a:rPr lang="pl-PL" sz="1100" baseline="30000" dirty="0"/>
                        <a:t>m</a:t>
                      </a:r>
                      <a:r>
                        <a:rPr lang="pl-PL" sz="1100" dirty="0"/>
                        <a:t> 13.265</a:t>
                      </a:r>
                      <a:r>
                        <a:rPr lang="pl-PL" sz="1100" baseline="30000" dirty="0"/>
                        <a:t>s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+00° 07′ 18.62″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13.3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2200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F3V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b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21.66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1.01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4.25680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0.057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85.9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2008</a:t>
                      </a:r>
                    </a:p>
                  </a:txBody>
                  <a:tcPr marL="5714" marR="5714" marT="5714" marB="5714" anchor="ctr"/>
                </a:tc>
              </a:tr>
              <a:tr h="287358"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COROT-4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06</a:t>
                      </a:r>
                      <a:r>
                        <a:rPr lang="pl-PL" sz="1100" baseline="30000" dirty="0"/>
                        <a:t>h</a:t>
                      </a:r>
                      <a:r>
                        <a:rPr lang="pl-PL" sz="1100" dirty="0"/>
                        <a:t> 48</a:t>
                      </a:r>
                      <a:r>
                        <a:rPr lang="pl-PL" sz="1100" baseline="30000" dirty="0"/>
                        <a:t>m</a:t>
                      </a:r>
                      <a:r>
                        <a:rPr lang="pl-PL" sz="1100" dirty="0"/>
                        <a:t> 47</a:t>
                      </a:r>
                      <a:r>
                        <a:rPr lang="pl-PL" sz="1100" baseline="30000" dirty="0"/>
                        <a:t>s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−00° 40′ 22″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13.7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10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F0V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b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0.72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1.19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9.20205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0.090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90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2008</a:t>
                      </a:r>
                    </a:p>
                  </a:txBody>
                  <a:tcPr marL="5714" marR="5714" marT="5714" marB="5714" anchor="ctr"/>
                </a:tc>
              </a:tr>
              <a:tr h="356788"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COROT-5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06</a:t>
                      </a:r>
                      <a:r>
                        <a:rPr lang="pl-PL" sz="1100" baseline="30000" dirty="0"/>
                        <a:t>h</a:t>
                      </a:r>
                      <a:r>
                        <a:rPr lang="pl-PL" sz="1100" dirty="0"/>
                        <a:t> 45m</a:t>
                      </a:r>
                      <a:r>
                        <a:rPr lang="pl-PL" sz="1100" baseline="30000" dirty="0"/>
                        <a:t>m</a:t>
                      </a:r>
                      <a:r>
                        <a:rPr lang="pl-PL" sz="1100" dirty="0"/>
                        <a:t> 07s</a:t>
                      </a:r>
                      <a:r>
                        <a:rPr lang="pl-PL" sz="1100" baseline="30000" dirty="0"/>
                        <a:t>s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+00° 48′ 55″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14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10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F9V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b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0.459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1.28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4.0384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0.04947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0.09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85.83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2008</a:t>
                      </a:r>
                    </a:p>
                  </a:txBody>
                  <a:tcPr marL="5714" marR="5714" marT="5714" marB="5714" anchor="ctr"/>
                </a:tc>
              </a:tr>
              <a:tr h="356788"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COROT-6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18</a:t>
                      </a:r>
                      <a:r>
                        <a:rPr lang="pl-PL" sz="1100" baseline="30000" dirty="0"/>
                        <a:t>h</a:t>
                      </a:r>
                      <a:r>
                        <a:rPr lang="pl-PL" sz="1100" dirty="0"/>
                        <a:t> 44</a:t>
                      </a:r>
                      <a:r>
                        <a:rPr lang="pl-PL" sz="1100" baseline="30000" dirty="0"/>
                        <a:t>m</a:t>
                      </a:r>
                      <a:r>
                        <a:rPr lang="pl-PL" sz="1100" dirty="0"/>
                        <a:t> 17.42</a:t>
                      </a:r>
                      <a:r>
                        <a:rPr lang="pl-PL" sz="1100" baseline="30000" dirty="0"/>
                        <a:t>s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+6° 39′ 47.95″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13.9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10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F5V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b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3.3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1.16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8.89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0.0855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&lt; 0.1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10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2009</a:t>
                      </a:r>
                    </a:p>
                  </a:txBody>
                  <a:tcPr marL="5714" marR="5714" marT="5714" marB="5714" anchor="ctr"/>
                </a:tc>
              </a:tr>
              <a:tr h="356788"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COROT-7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06</a:t>
                      </a:r>
                      <a:r>
                        <a:rPr lang="pl-PL" sz="1100" baseline="30000" dirty="0"/>
                        <a:t>h</a:t>
                      </a:r>
                      <a:r>
                        <a:rPr lang="pl-PL" sz="1100" dirty="0"/>
                        <a:t> 43</a:t>
                      </a:r>
                      <a:r>
                        <a:rPr lang="pl-PL" sz="1100" baseline="30000" dirty="0"/>
                        <a:t>m</a:t>
                      </a:r>
                      <a:r>
                        <a:rPr lang="pl-PL" sz="1100" dirty="0"/>
                        <a:t> 49.0</a:t>
                      </a:r>
                      <a:r>
                        <a:rPr lang="pl-PL" sz="1100" baseline="30000" dirty="0"/>
                        <a:t>s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−01° 03′ 46.0″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11.668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489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G9V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b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0.0151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0.150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0.853585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0.0172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80.1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2009</a:t>
                      </a:r>
                    </a:p>
                  </a:txBody>
                  <a:tcPr marL="5714" marR="5714" marT="5714" marB="5714" anchor="ctr"/>
                </a:tc>
              </a:tr>
              <a:tr h="287358"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COROT-9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18</a:t>
                      </a:r>
                      <a:r>
                        <a:rPr lang="pl-PL" sz="1100" baseline="30000" dirty="0"/>
                        <a:t>h</a:t>
                      </a:r>
                      <a:r>
                        <a:rPr lang="pl-PL" sz="1100" dirty="0"/>
                        <a:t> 43</a:t>
                      </a:r>
                      <a:r>
                        <a:rPr lang="pl-PL" sz="1100" baseline="30000" dirty="0"/>
                        <a:t>m</a:t>
                      </a:r>
                      <a:r>
                        <a:rPr lang="pl-PL" sz="1100" dirty="0"/>
                        <a:t> 09</a:t>
                      </a:r>
                      <a:r>
                        <a:rPr lang="pl-PL" sz="1100" baseline="30000" dirty="0"/>
                        <a:t>s</a:t>
                      </a:r>
                      <a:endParaRPr lang="pl-PL" sz="1100" dirty="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+06° 12′ 15″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13.7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1500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G3V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b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0.84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1.05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95.2738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0.407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/>
                        <a:t>0.11</a:t>
                      </a:r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100"/>
                    </a:p>
                  </a:txBody>
                  <a:tcPr marL="5714" marR="5714" marT="5714" marB="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2010</a:t>
                      </a:r>
                    </a:p>
                  </a:txBody>
                  <a:tcPr marL="5714" marR="5714" marT="5714" marB="5714" anchor="ctr"/>
                </a:tc>
              </a:tr>
            </a:tbl>
          </a:graphicData>
        </a:graphic>
      </p:graphicFrame>
      <p:pic>
        <p:nvPicPr>
          <p:cNvPr id="46082" name="Picture 2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500" y="-136525"/>
            <a:ext cx="114300" cy="133350"/>
          </a:xfrm>
          <a:prstGeom prst="rect">
            <a:avLst/>
          </a:prstGeom>
          <a:noFill/>
        </p:spPr>
      </p:pic>
      <p:pic>
        <p:nvPicPr>
          <p:cNvPr id="46083" name="Picture 3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000" y="-136525"/>
            <a:ext cx="114300" cy="133350"/>
          </a:xfrm>
          <a:prstGeom prst="rect">
            <a:avLst/>
          </a:prstGeom>
          <a:noFill/>
        </p:spPr>
      </p:pic>
      <p:pic>
        <p:nvPicPr>
          <p:cNvPr id="46084" name="Picture 4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9150" y="-136525"/>
            <a:ext cx="114300" cy="133350"/>
          </a:xfrm>
          <a:prstGeom prst="rect">
            <a:avLst/>
          </a:prstGeom>
          <a:noFill/>
        </p:spPr>
      </p:pic>
      <p:pic>
        <p:nvPicPr>
          <p:cNvPr id="46085" name="Picture 5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1225" y="-136525"/>
            <a:ext cx="114300" cy="133350"/>
          </a:xfrm>
          <a:prstGeom prst="rect">
            <a:avLst/>
          </a:prstGeom>
          <a:noFill/>
        </p:spPr>
      </p:pic>
      <p:pic>
        <p:nvPicPr>
          <p:cNvPr id="46086" name="Picture 6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3300" y="-136525"/>
            <a:ext cx="114300" cy="133350"/>
          </a:xfrm>
          <a:prstGeom prst="rect">
            <a:avLst/>
          </a:prstGeom>
          <a:noFill/>
        </p:spPr>
      </p:pic>
      <p:pic>
        <p:nvPicPr>
          <p:cNvPr id="46087" name="Picture 7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5375" y="-136525"/>
            <a:ext cx="114300" cy="133350"/>
          </a:xfrm>
          <a:prstGeom prst="rect">
            <a:avLst/>
          </a:prstGeom>
          <a:noFill/>
        </p:spPr>
      </p:pic>
      <p:pic>
        <p:nvPicPr>
          <p:cNvPr id="46088" name="Picture 8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7450" y="-136525"/>
            <a:ext cx="114300" cy="133350"/>
          </a:xfrm>
          <a:prstGeom prst="rect">
            <a:avLst/>
          </a:prstGeom>
          <a:noFill/>
        </p:spPr>
      </p:pic>
      <p:pic>
        <p:nvPicPr>
          <p:cNvPr id="46089" name="Picture 9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9525" y="-136525"/>
            <a:ext cx="114300" cy="133350"/>
          </a:xfrm>
          <a:prstGeom prst="rect">
            <a:avLst/>
          </a:prstGeom>
          <a:noFill/>
        </p:spPr>
      </p:pic>
      <p:pic>
        <p:nvPicPr>
          <p:cNvPr id="46090" name="Picture 10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1600" y="-136525"/>
            <a:ext cx="114300" cy="133350"/>
          </a:xfrm>
          <a:prstGeom prst="rect">
            <a:avLst/>
          </a:prstGeom>
          <a:noFill/>
        </p:spPr>
      </p:pic>
      <p:pic>
        <p:nvPicPr>
          <p:cNvPr id="46091" name="Picture 11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3675" y="-136525"/>
            <a:ext cx="114300" cy="133350"/>
          </a:xfrm>
          <a:prstGeom prst="rect">
            <a:avLst/>
          </a:prstGeom>
          <a:noFill/>
        </p:spPr>
      </p:pic>
      <p:pic>
        <p:nvPicPr>
          <p:cNvPr id="46092" name="Picture 12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5750" y="-136525"/>
            <a:ext cx="114300" cy="133350"/>
          </a:xfrm>
          <a:prstGeom prst="rect">
            <a:avLst/>
          </a:prstGeom>
          <a:noFill/>
        </p:spPr>
      </p:pic>
      <p:pic>
        <p:nvPicPr>
          <p:cNvPr id="46093" name="Picture 13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7825" y="-136525"/>
            <a:ext cx="114300" cy="133350"/>
          </a:xfrm>
          <a:prstGeom prst="rect">
            <a:avLst/>
          </a:prstGeom>
          <a:noFill/>
        </p:spPr>
      </p:pic>
      <p:pic>
        <p:nvPicPr>
          <p:cNvPr id="46094" name="Picture 14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9900" y="-136525"/>
            <a:ext cx="114300" cy="133350"/>
          </a:xfrm>
          <a:prstGeom prst="rect">
            <a:avLst/>
          </a:prstGeom>
          <a:noFill/>
        </p:spPr>
      </p:pic>
      <p:pic>
        <p:nvPicPr>
          <p:cNvPr id="46095" name="Picture 15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975" y="-136525"/>
            <a:ext cx="114300" cy="133350"/>
          </a:xfrm>
          <a:prstGeom prst="rect">
            <a:avLst/>
          </a:prstGeom>
          <a:noFill/>
        </p:spPr>
      </p:pic>
      <p:pic>
        <p:nvPicPr>
          <p:cNvPr id="46096" name="Picture 16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4050" y="-136525"/>
            <a:ext cx="114300" cy="133350"/>
          </a:xfrm>
          <a:prstGeom prst="rect">
            <a:avLst/>
          </a:prstGeom>
          <a:noFill/>
        </p:spPr>
      </p:pic>
      <p:pic>
        <p:nvPicPr>
          <p:cNvPr id="46097" name="Picture 17" descr="↓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6125" y="-136525"/>
            <a:ext cx="114300" cy="133350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857760"/>
            <a:ext cx="2343143" cy="186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1142984"/>
            <a:ext cx="2469954" cy="321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Tranzyty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3143240" y="1295459"/>
            <a:ext cx="254621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Kepler (NASA)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wystrzelony 7 marca 2009 r.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zwierciadło 0.95 m</a:t>
            </a:r>
          </a:p>
          <a:p>
            <a:endParaRPr lang="pl-PL" sz="1600" b="1" dirty="0" smtClean="0"/>
          </a:p>
          <a:p>
            <a:r>
              <a:rPr lang="pl-PL" sz="1600" b="1" dirty="0" err="1" smtClean="0"/>
              <a:t>pozwola</a:t>
            </a:r>
            <a:r>
              <a:rPr lang="pl-PL" sz="1600" b="1" dirty="0" smtClean="0"/>
              <a:t> </a:t>
            </a:r>
            <a:r>
              <a:rPr lang="pl-PL" sz="1600" b="1" dirty="0" smtClean="0"/>
              <a:t>odkryć planety </a:t>
            </a:r>
          </a:p>
          <a:p>
            <a:r>
              <a:rPr lang="pl-PL" sz="1600" b="1" dirty="0" smtClean="0"/>
              <a:t>rozmiarów Ziemi</a:t>
            </a:r>
            <a:endParaRPr lang="pl-PL" sz="1600" b="1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786190"/>
            <a:ext cx="5429248" cy="293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3418722"/>
            <a:ext cx="2786082" cy="329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285860"/>
            <a:ext cx="1843313" cy="244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Tranzyty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2Planet_size_Jan3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852936"/>
            <a:ext cx="5004048" cy="375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6numb_planets_jan3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3923928" cy="294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4283968" y="1556792"/>
            <a:ext cx="460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Do dzisiaj (10 lutego 2011 r.) potwierdzono 11 </a:t>
            </a:r>
          </a:p>
          <a:p>
            <a:r>
              <a:rPr lang="pl-PL" b="1" dirty="0" smtClean="0"/>
              <a:t>planet znalezionych przez satelitę Kepler</a:t>
            </a:r>
            <a:endParaRPr lang="pl-PL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323528" y="4653136"/>
            <a:ext cx="3260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Jednocześnie mamy ponad 1200</a:t>
            </a:r>
          </a:p>
          <a:p>
            <a:r>
              <a:rPr lang="pl-PL" b="1" dirty="0" smtClean="0"/>
              <a:t>kandydatek, które czekają na </a:t>
            </a:r>
          </a:p>
          <a:p>
            <a:r>
              <a:rPr lang="pl-PL" b="1" dirty="0" smtClean="0"/>
              <a:t>weryfikację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err="1" smtClean="0"/>
              <a:t>Mikrosoczewkowanie</a:t>
            </a:r>
            <a:r>
              <a:rPr lang="pl-PL" sz="3600" b="1" dirty="0" smtClean="0"/>
              <a:t> grawitacyjne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 descr="C:\Documents and Settings\Tomek Mrozek\Pulpit\JC\microlens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4429156" cy="418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14422"/>
            <a:ext cx="325495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500570"/>
            <a:ext cx="3286148" cy="220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390kubrick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357554" y="1285860"/>
            <a:ext cx="3720068" cy="2643206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err="1" smtClean="0"/>
              <a:t>Mikrosoczewkowanie</a:t>
            </a:r>
            <a:r>
              <a:rPr lang="pl-PL" sz="3600" b="1" dirty="0" smtClean="0"/>
              <a:t> grawitacyjne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 descr="C:\Documents and Settings\Tomek Mrozek\Pulpit\JC\phot-03b-06-norm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5984" y="4078233"/>
            <a:ext cx="3376610" cy="256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285860"/>
            <a:ext cx="3000396" cy="263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ole tekstowe 11"/>
          <p:cNvSpPr txBox="1"/>
          <p:nvPr/>
        </p:nvSpPr>
        <p:spPr>
          <a:xfrm>
            <a:off x="7143768" y="1477866"/>
            <a:ext cx="192882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Ta metoda pozwala odkrywać planety o masach </a:t>
            </a:r>
          </a:p>
          <a:p>
            <a:r>
              <a:rPr lang="pl-PL" sz="1600" b="1" dirty="0" smtClean="0"/>
              <a:t>bliskich masy Ziemi.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Główną wadą jest to, że takie obserwacje są </a:t>
            </a:r>
          </a:p>
          <a:p>
            <a:r>
              <a:rPr lang="pl-PL" sz="1600" b="1" dirty="0" smtClean="0"/>
              <a:t>jednorazowe.</a:t>
            </a:r>
            <a:endParaRPr lang="pl-PL" sz="1600" b="1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142843" y="4000504"/>
          <a:ext cx="5367359" cy="2712720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2606460"/>
                <a:gridCol w="1576864"/>
                <a:gridCol w="118403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nazwa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masa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wielka półoś (</a:t>
                      </a:r>
                      <a:r>
                        <a:rPr lang="pl-PL" sz="1400" dirty="0" err="1" smtClean="0"/>
                        <a:t>j.a</a:t>
                      </a:r>
                      <a:r>
                        <a:rPr lang="pl-PL" sz="1400" dirty="0" smtClean="0"/>
                        <a:t>.)</a:t>
                      </a:r>
                      <a:endParaRPr lang="pl-PL" sz="1400" b="1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l-PL" sz="1100" dirty="0" smtClean="0"/>
                        <a:t>OGLE-2003-BLG-235L/MOA-2003-BLG-53L</a:t>
                      </a:r>
                      <a:endParaRPr lang="pl-P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2.6</a:t>
                      </a:r>
                      <a:r>
                        <a:rPr lang="pl-PL" baseline="30000" dirty="0"/>
                        <a:t>+0.8</a:t>
                      </a:r>
                      <a:r>
                        <a:rPr lang="pl-PL" baseline="-25000" dirty="0"/>
                        <a:t>−0.6</a:t>
                      </a:r>
                      <a:r>
                        <a:rPr lang="pl-PL" dirty="0"/>
                        <a:t> M</a:t>
                      </a:r>
                      <a:r>
                        <a:rPr lang="pl-PL" baseline="-25000" dirty="0"/>
                        <a:t>J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4.3</a:t>
                      </a:r>
                      <a:r>
                        <a:rPr lang="pl-PL" baseline="30000" dirty="0"/>
                        <a:t>+2.5</a:t>
                      </a:r>
                      <a:r>
                        <a:rPr lang="pl-PL" baseline="-25000" dirty="0"/>
                        <a:t>−0.8</a:t>
                      </a:r>
                      <a:endParaRPr lang="pl-PL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l-PL" sz="1100" b="0" dirty="0" smtClean="0"/>
                        <a:t>OGLE-2005-BLG-071L</a:t>
                      </a:r>
                      <a:endParaRPr lang="pl-PL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3.5 ±0.3 </a:t>
                      </a:r>
                      <a:r>
                        <a:rPr lang="pl-PL" i="1" dirty="0"/>
                        <a:t>M</a:t>
                      </a:r>
                      <a:r>
                        <a:rPr lang="pl-PL" baseline="-25000" dirty="0"/>
                        <a:t>J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3.6 ±0.2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dirty="0" smtClean="0"/>
                        <a:t>OGLE-2005-BLG-169L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0.041 </a:t>
                      </a:r>
                      <a:r>
                        <a:rPr lang="pl-PL" i="1" dirty="0"/>
                        <a:t>M</a:t>
                      </a:r>
                      <a:r>
                        <a:rPr lang="pl-PL" baseline="-25000" dirty="0"/>
                        <a:t>J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2.7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dirty="0" smtClean="0"/>
                        <a:t>OGLE-2005-BLG-390Lb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5.5 </a:t>
                      </a:r>
                      <a:r>
                        <a:rPr lang="pl-PL" i="1" dirty="0" err="1" smtClean="0"/>
                        <a:t>M</a:t>
                      </a:r>
                      <a:r>
                        <a:rPr lang="pl-PL" baseline="-25000" dirty="0" err="1" smtClean="0"/>
                        <a:t>⊕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aseline="0" dirty="0" smtClean="0"/>
                        <a:t>2.6</a:t>
                      </a:r>
                      <a:r>
                        <a:rPr lang="pl-PL" baseline="30000" dirty="0" smtClean="0"/>
                        <a:t>+1.5</a:t>
                      </a:r>
                      <a:r>
                        <a:rPr lang="pl-PL" baseline="-25000" dirty="0" smtClean="0"/>
                        <a:t>−0.6</a:t>
                      </a:r>
                      <a:endParaRPr lang="pl-PL" dirty="0" smtClean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 smtClean="0"/>
                        <a:t>OGLE-2006-BLG-109L</a:t>
                      </a:r>
                      <a:endParaRPr lang="pl-PL" sz="11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0.727±0.06</a:t>
                      </a:r>
                      <a:r>
                        <a:rPr lang="pl-PL" dirty="0"/>
                        <a:t> </a:t>
                      </a:r>
                      <a:r>
                        <a:rPr lang="pl-PL" i="1" dirty="0"/>
                        <a:t>M</a:t>
                      </a:r>
                      <a:r>
                        <a:rPr lang="pl-PL" baseline="-25000" dirty="0"/>
                        <a:t>J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2.3 ± 0.5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1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err="1" smtClean="0"/>
              <a:t>Mikrosoczewkowanie</a:t>
            </a:r>
            <a:r>
              <a:rPr lang="pl-PL" sz="3600" b="1" dirty="0" smtClean="0"/>
              <a:t> grawitacyjne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a 17"/>
          <p:cNvGrpSpPr/>
          <p:nvPr/>
        </p:nvGrpSpPr>
        <p:grpSpPr>
          <a:xfrm>
            <a:off x="838200" y="1571612"/>
            <a:ext cx="7019916" cy="4719037"/>
            <a:chOff x="838200" y="1571612"/>
            <a:chExt cx="7019916" cy="4719037"/>
          </a:xfrm>
        </p:grpSpPr>
        <p:pic>
          <p:nvPicPr>
            <p:cNvPr id="11" name="Picture 4" descr="C:\Documents and Settings\Tomek Mrozek\Pulpit\JC\artist_visio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85918" y="1571612"/>
              <a:ext cx="6072198" cy="4719037"/>
            </a:xfrm>
            <a:prstGeom prst="rect">
              <a:avLst/>
            </a:prstGeom>
            <a:noFill/>
            <a:ln w="63500">
              <a:solidFill>
                <a:srgbClr val="0070C0"/>
              </a:solidFill>
              <a:miter lim="800000"/>
              <a:headEnd/>
              <a:tailEnd/>
            </a:ln>
          </p:spPr>
        </p:pic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838200" y="2071687"/>
              <a:ext cx="6881813" cy="3479800"/>
              <a:chOff x="528" y="1305"/>
              <a:chExt cx="4335" cy="2192"/>
            </a:xfrm>
          </p:grpSpPr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3465" y="1305"/>
                <a:ext cx="130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l-PL" dirty="0">
                    <a:solidFill>
                      <a:srgbClr val="FFFF00"/>
                    </a:solidFill>
                  </a:rPr>
                  <a:t>0.22+0.21-0.11 </a:t>
                </a:r>
                <a:r>
                  <a:rPr lang="pl-PL" dirty="0" err="1">
                    <a:solidFill>
                      <a:srgbClr val="FFFF00"/>
                    </a:solidFill>
                  </a:rPr>
                  <a:t>M</a:t>
                </a:r>
                <a:r>
                  <a:rPr lang="pl-PL" baseline="-25000" dirty="0" err="1">
                    <a:solidFill>
                      <a:srgbClr val="FFFF00"/>
                    </a:solidFill>
                  </a:rPr>
                  <a:t>Sun</a:t>
                </a:r>
                <a:endParaRPr lang="pl-PL" baseline="-250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 flipV="1">
                <a:off x="3555" y="1755"/>
                <a:ext cx="651" cy="45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 type="stealth" w="med" len="med"/>
                <a:tailEnd type="stealth" w="med" len="med"/>
              </a:ln>
            </p:spPr>
            <p:txBody>
              <a:bodyPr wrap="square">
                <a:spAutoFit/>
              </a:bodyPr>
              <a:lstStyle/>
              <a:p>
                <a:endParaRPr lang="pl-PL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3870" y="2025"/>
                <a:ext cx="99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l-PL" dirty="0">
                    <a:solidFill>
                      <a:srgbClr val="FFFF00"/>
                    </a:solidFill>
                  </a:rPr>
                  <a:t>2.6+1.5-0.6 AU</a:t>
                </a:r>
              </a:p>
            </p:txBody>
          </p:sp>
          <p:sp>
            <p:nvSpPr>
              <p:cNvPr id="16" name="Text Box 11"/>
              <p:cNvSpPr txBox="1">
                <a:spLocks noChangeArrowheads="1"/>
              </p:cNvSpPr>
              <p:nvPr/>
            </p:nvSpPr>
            <p:spPr bwMode="auto">
              <a:xfrm>
                <a:off x="1350" y="2880"/>
                <a:ext cx="115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l-PL" dirty="0">
                    <a:solidFill>
                      <a:srgbClr val="FFFF00"/>
                    </a:solidFill>
                  </a:rPr>
                  <a:t>5.5+5.5-2.7 </a:t>
                </a:r>
                <a:r>
                  <a:rPr lang="pl-PL" dirty="0" err="1">
                    <a:solidFill>
                      <a:srgbClr val="FFFF00"/>
                    </a:solidFill>
                  </a:rPr>
                  <a:t>M</a:t>
                </a:r>
                <a:r>
                  <a:rPr lang="pl-PL" baseline="-25000" dirty="0" err="1">
                    <a:solidFill>
                      <a:srgbClr val="FFFF00"/>
                    </a:solidFill>
                  </a:rPr>
                  <a:t>Earth</a:t>
                </a:r>
                <a:endParaRPr lang="pl-PL" baseline="-250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Text Box 12"/>
              <p:cNvSpPr txBox="1">
                <a:spLocks noChangeArrowheads="1"/>
              </p:cNvSpPr>
              <p:nvPr/>
            </p:nvSpPr>
            <p:spPr bwMode="auto">
              <a:xfrm>
                <a:off x="528" y="3264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pl-PL">
                  <a:solidFill>
                    <a:srgbClr val="FFFF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Bezpośrednie obserwacje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14478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571612"/>
            <a:ext cx="4572032" cy="285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1285860"/>
            <a:ext cx="1428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7129" y="4214818"/>
            <a:ext cx="14382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214818"/>
            <a:ext cx="14382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ole tekstowe 9"/>
          <p:cNvSpPr txBox="1"/>
          <p:nvPr/>
        </p:nvSpPr>
        <p:spPr>
          <a:xfrm>
            <a:off x="642910" y="3071810"/>
            <a:ext cx="928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GQ Lup</a:t>
            </a:r>
          </a:p>
          <a:p>
            <a:r>
              <a:rPr lang="pl-PL" b="1" dirty="0" smtClean="0"/>
              <a:t>21.5 M</a:t>
            </a:r>
            <a:r>
              <a:rPr lang="pl-PL" b="1" baseline="-25000" dirty="0" smtClean="0"/>
              <a:t>J</a:t>
            </a:r>
          </a:p>
          <a:p>
            <a:r>
              <a:rPr lang="pl-PL" b="1" dirty="0" smtClean="0"/>
              <a:t>103 </a:t>
            </a:r>
            <a:r>
              <a:rPr lang="pl-PL" b="1" dirty="0" err="1" smtClean="0"/>
              <a:t>j.a</a:t>
            </a:r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28596" y="5715016"/>
            <a:ext cx="928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AB Pic</a:t>
            </a:r>
          </a:p>
          <a:p>
            <a:r>
              <a:rPr lang="pl-PL" b="1" dirty="0" smtClean="0"/>
              <a:t>13.5 M</a:t>
            </a:r>
            <a:r>
              <a:rPr lang="pl-PL" b="1" baseline="-25000" dirty="0" smtClean="0"/>
              <a:t>J</a:t>
            </a:r>
          </a:p>
          <a:p>
            <a:r>
              <a:rPr lang="pl-PL" b="1" dirty="0" smtClean="0"/>
              <a:t>275 </a:t>
            </a:r>
            <a:r>
              <a:rPr lang="pl-PL" b="1" dirty="0" err="1" smtClean="0"/>
              <a:t>j.a</a:t>
            </a:r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125485" y="4714884"/>
            <a:ext cx="1160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Gliese</a:t>
            </a:r>
            <a:r>
              <a:rPr lang="pl-PL" b="1" dirty="0" smtClean="0"/>
              <a:t> 229</a:t>
            </a:r>
          </a:p>
          <a:p>
            <a:r>
              <a:rPr lang="pl-PL" b="1" dirty="0" smtClean="0"/>
              <a:t>20-50 M</a:t>
            </a:r>
            <a:r>
              <a:rPr lang="pl-PL" b="1" baseline="-25000" dirty="0" smtClean="0"/>
              <a:t>J</a:t>
            </a:r>
          </a:p>
          <a:p>
            <a:r>
              <a:rPr lang="pl-PL" b="1" dirty="0" smtClean="0"/>
              <a:t>44 </a:t>
            </a:r>
            <a:r>
              <a:rPr lang="pl-PL" b="1" dirty="0" err="1" smtClean="0"/>
              <a:t>j.a</a:t>
            </a:r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7286644" y="3071810"/>
            <a:ext cx="966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2M1207</a:t>
            </a:r>
          </a:p>
          <a:p>
            <a:r>
              <a:rPr lang="pl-PL" b="1" dirty="0" smtClean="0"/>
              <a:t>5 M</a:t>
            </a:r>
            <a:r>
              <a:rPr lang="pl-PL" b="1" baseline="-25000" dirty="0" smtClean="0"/>
              <a:t>J</a:t>
            </a:r>
          </a:p>
          <a:p>
            <a:r>
              <a:rPr lang="pl-PL" b="1" dirty="0" smtClean="0"/>
              <a:t>46 </a:t>
            </a:r>
            <a:r>
              <a:rPr lang="pl-PL" b="1" dirty="0" err="1" smtClean="0"/>
              <a:t>j.a</a:t>
            </a:r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7286676" y="5715016"/>
            <a:ext cx="1059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SCR 1845</a:t>
            </a:r>
          </a:p>
          <a:p>
            <a:r>
              <a:rPr lang="pl-PL" b="1" dirty="0" smtClean="0"/>
              <a:t>&gt;8.5 M</a:t>
            </a:r>
            <a:r>
              <a:rPr lang="pl-PL" b="1" baseline="-25000" dirty="0" smtClean="0"/>
              <a:t>J</a:t>
            </a:r>
          </a:p>
          <a:p>
            <a:r>
              <a:rPr lang="pl-PL" b="1" dirty="0" smtClean="0"/>
              <a:t>&gt;4.5 </a:t>
            </a:r>
            <a:r>
              <a:rPr lang="pl-PL" b="1" dirty="0" err="1" smtClean="0"/>
              <a:t>j.a</a:t>
            </a:r>
            <a:r>
              <a:rPr lang="pl-PL" b="1" dirty="0" smtClean="0"/>
              <a:t>.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Gwiazdy rodzą się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551" y="1003096"/>
            <a:ext cx="7172841" cy="573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Bezpośrednie obserwacje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3786182" y="4214818"/>
          <a:ext cx="5167305" cy="2468880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1033461"/>
                <a:gridCol w="1033461"/>
                <a:gridCol w="1033461"/>
                <a:gridCol w="1033461"/>
                <a:gridCol w="103346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planeta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masa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wielka półoś (</a:t>
                      </a:r>
                      <a:r>
                        <a:rPr lang="pl-PL" sz="1400" b="1" dirty="0" err="1" smtClean="0"/>
                        <a:t>j.a</a:t>
                      </a:r>
                      <a:r>
                        <a:rPr lang="pl-PL" sz="1400" b="1" dirty="0" smtClean="0"/>
                        <a:t>.)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okres orbitalny (lata)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mimośród</a:t>
                      </a:r>
                      <a:endParaRPr lang="pl-PL" sz="1400" b="1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l-PL" dirty="0"/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10±3 M</a:t>
                      </a:r>
                      <a:r>
                        <a:rPr lang="pl-PL" baseline="-25000" dirty="0"/>
                        <a:t>J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~ 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~ 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&gt;</a:t>
                      </a:r>
                      <a:r>
                        <a:rPr lang="pl-PL" dirty="0" smtClean="0"/>
                        <a:t>0.04</a:t>
                      </a:r>
                      <a:endParaRPr lang="pl-PL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l-PL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10±3 M</a:t>
                      </a:r>
                      <a:r>
                        <a:rPr lang="pl-PL" baseline="-25000" dirty="0"/>
                        <a:t>J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~ 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~ 190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 ?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l-PL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7</a:t>
                      </a:r>
                      <a:r>
                        <a:rPr lang="pl-PL" baseline="30000" dirty="0"/>
                        <a:t>+4</a:t>
                      </a:r>
                      <a:r>
                        <a:rPr lang="pl-PL" baseline="-25000" dirty="0"/>
                        <a:t>−2</a:t>
                      </a:r>
                      <a:r>
                        <a:rPr lang="pl-PL" dirty="0"/>
                        <a:t> M</a:t>
                      </a:r>
                      <a:r>
                        <a:rPr lang="pl-PL" baseline="-25000" dirty="0"/>
                        <a:t>J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~ 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~ 460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/>
                        <a:t> ?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l-PL" dirty="0" smtClean="0"/>
                        <a:t>dysk pyłowy</a:t>
                      </a:r>
                      <a:endParaRPr lang="pl-PL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r>
                        <a:rPr lang="pl-PL" dirty="0"/>
                        <a:t>75 AU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053951"/>
            <a:ext cx="2928958" cy="366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rostokąt 16"/>
          <p:cNvSpPr/>
          <p:nvPr/>
        </p:nvSpPr>
        <p:spPr>
          <a:xfrm>
            <a:off x="5786446" y="3857628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HR 8799</a:t>
            </a:r>
            <a:endParaRPr lang="pl-PL" b="1" dirty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2440" y="1738314"/>
            <a:ext cx="44386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071546"/>
            <a:ext cx="2928958" cy="219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pole tekstowe 19"/>
          <p:cNvSpPr txBox="1"/>
          <p:nvPr/>
        </p:nvSpPr>
        <p:spPr>
          <a:xfrm>
            <a:off x="4729455" y="1142984"/>
            <a:ext cx="298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Teleskopy: Hale, </a:t>
            </a:r>
            <a:r>
              <a:rPr lang="pl-PL" b="1" dirty="0" err="1" smtClean="0"/>
              <a:t>Keck</a:t>
            </a:r>
            <a:r>
              <a:rPr lang="pl-PL" b="1" dirty="0" smtClean="0"/>
              <a:t>, </a:t>
            </a:r>
            <a:r>
              <a:rPr lang="pl-PL" b="1" dirty="0" err="1" smtClean="0"/>
              <a:t>Spitzer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A co z życiem?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2928926" y="5929330"/>
            <a:ext cx="359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453 odkryte planety (grudzień 2010)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617296" cy="453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Życie na innych planetach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8" descr="hab_z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7777162" cy="4752975"/>
          </a:xfrm>
          <a:prstGeom prst="rect">
            <a:avLst/>
          </a:prstGeom>
          <a:noFill/>
          <a:ln w="1778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Życie na innych planetach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5" descr="HAB-temperatu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71612"/>
            <a:ext cx="3000396" cy="2252778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357158" y="1214422"/>
            <a:ext cx="36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1. Odległość od macierzystej planety</a:t>
            </a:r>
            <a:endParaRPr lang="pl-PL" b="1" dirty="0"/>
          </a:p>
        </p:txBody>
      </p:sp>
      <p:pic>
        <p:nvPicPr>
          <p:cNvPr id="8" name="Obraz 7" descr="P11709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3500438"/>
            <a:ext cx="2143618" cy="322622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286380" y="1214422"/>
            <a:ext cx="168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2. Kształt orbity</a:t>
            </a:r>
            <a:endParaRPr lang="pl-PL" b="1" dirty="0"/>
          </a:p>
        </p:txBody>
      </p:sp>
      <p:pic>
        <p:nvPicPr>
          <p:cNvPr id="10" name="Picture 20" descr="EllipticalOrbitOverTim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857628"/>
            <a:ext cx="2915442" cy="2809150"/>
          </a:xfrm>
          <a:prstGeom prst="rect">
            <a:avLst/>
          </a:prstGeom>
          <a:noFill/>
        </p:spPr>
      </p:pic>
      <p:pic>
        <p:nvPicPr>
          <p:cNvPr id="11" name="etroj5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572132" y="1643050"/>
            <a:ext cx="2857510" cy="2143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Życie na innych planetach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357158" y="1214422"/>
            <a:ext cx="2525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3. Rotacja i jej stabilność</a:t>
            </a:r>
            <a:endParaRPr lang="pl-PL" b="1" dirty="0"/>
          </a:p>
        </p:txBody>
      </p:sp>
      <p:pic>
        <p:nvPicPr>
          <p:cNvPr id="11" name="Obraz 10" descr="IMG_05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57158" y="2143116"/>
            <a:ext cx="3048005" cy="4572008"/>
          </a:xfrm>
          <a:prstGeom prst="rect">
            <a:avLst/>
          </a:prstGeom>
        </p:spPr>
      </p:pic>
      <p:pic>
        <p:nvPicPr>
          <p:cNvPr id="10" name="Picture 22" descr="Rotating_Earth_Animation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857364"/>
            <a:ext cx="2643206" cy="2643206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4786314" y="1142984"/>
            <a:ext cx="316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4. Wielkość i pole magnetyczne</a:t>
            </a:r>
            <a:endParaRPr lang="pl-PL" b="1" dirty="0"/>
          </a:p>
        </p:txBody>
      </p:sp>
      <p:pic>
        <p:nvPicPr>
          <p:cNvPr id="9" name="Picture 24" descr="iau0603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357694"/>
            <a:ext cx="4071966" cy="2290679"/>
          </a:xfrm>
          <a:prstGeom prst="rect">
            <a:avLst/>
          </a:prstGeom>
          <a:noFill/>
        </p:spPr>
      </p:pic>
      <p:pic>
        <p:nvPicPr>
          <p:cNvPr id="12" name="what_is_a_cme_NASA_WebV_1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286380" y="1857364"/>
            <a:ext cx="33528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Życie na innych planetach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357158" y="1214422"/>
            <a:ext cx="14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5. Atmosfera</a:t>
            </a:r>
            <a:endParaRPr lang="pl-PL" b="1" dirty="0"/>
          </a:p>
        </p:txBody>
      </p:sp>
      <p:pic>
        <p:nvPicPr>
          <p:cNvPr id="10" name="mars_vs_wind_640x480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738667" y="1357298"/>
            <a:ext cx="3762424" cy="2821818"/>
          </a:xfrm>
          <a:prstGeom prst="rect">
            <a:avLst/>
          </a:prstGeom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929066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1500174"/>
            <a:ext cx="23812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357694"/>
            <a:ext cx="3068446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Kiedy znajdziemy drugą Ziemię?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32000" y="4552950"/>
            <a:ext cx="184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pl-PL"/>
          </a:p>
          <a:p>
            <a:endParaRPr lang="pl-PL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63575" y="35448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pl-PL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221457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OAN_Journey3_HD_LARGE_QT_Video_2(NEW1)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71736" y="1414487"/>
            <a:ext cx="6357934" cy="5086347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785786" y="4500570"/>
            <a:ext cx="839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Jutro?</a:t>
            </a:r>
          </a:p>
          <a:p>
            <a:endParaRPr lang="pl-PL" b="1" dirty="0" smtClean="0"/>
          </a:p>
          <a:p>
            <a:r>
              <a:rPr lang="pl-PL" b="1" dirty="0" smtClean="0"/>
              <a:t>Nigdy?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Możliwości 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4346561" cy="48720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6000760" y="1571612"/>
            <a:ext cx="32433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 najbliższych latach </a:t>
            </a:r>
          </a:p>
          <a:p>
            <a:r>
              <a:rPr lang="pl-PL" b="1" dirty="0" smtClean="0"/>
              <a:t>możliwości obserwatoriów </a:t>
            </a:r>
          </a:p>
          <a:p>
            <a:r>
              <a:rPr lang="pl-PL" b="1" dirty="0" smtClean="0"/>
              <a:t>będą zbliżać się do granicy </a:t>
            </a:r>
          </a:p>
          <a:p>
            <a:r>
              <a:rPr lang="pl-PL" b="1" dirty="0" smtClean="0"/>
              <a:t>Obserwowania planet typu Ziemi krążących w odległości </a:t>
            </a:r>
          </a:p>
          <a:p>
            <a:r>
              <a:rPr lang="pl-PL" b="1" dirty="0" smtClean="0"/>
              <a:t>1 </a:t>
            </a:r>
            <a:r>
              <a:rPr lang="pl-PL" b="1" dirty="0" err="1" smtClean="0"/>
              <a:t>j.a</a:t>
            </a:r>
            <a:r>
              <a:rPr lang="pl-PL" b="1" dirty="0" smtClean="0"/>
              <a:t>. od macierzystej gwiazdy</a:t>
            </a:r>
            <a:endParaRPr lang="pl-PL" b="1" dirty="0"/>
          </a:p>
        </p:txBody>
      </p:sp>
      <p:pic>
        <p:nvPicPr>
          <p:cNvPr id="8" name="Picture 2" descr="15KepCand_SzTempHZ_DETAIL_feb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73016"/>
            <a:ext cx="3995936" cy="299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1071538" y="4786322"/>
            <a:ext cx="20572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smtClean="0">
                <a:solidFill>
                  <a:srgbClr val="FFFF00"/>
                </a:solidFill>
              </a:rPr>
              <a:t>Koniec</a:t>
            </a:r>
            <a:endParaRPr lang="pl-PL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Gwiazdy rodzą się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52736"/>
            <a:ext cx="7167586" cy="573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Gwiazdy rodzą się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 descr="M42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6957" y="1124745"/>
            <a:ext cx="7829539" cy="5256584"/>
          </a:xfrm>
          <a:prstGeom prst="rect">
            <a:avLst/>
          </a:prstGeom>
        </p:spPr>
      </p:pic>
      <p:pic>
        <p:nvPicPr>
          <p:cNvPr id="8" name="Obraz 7" descr="or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709774" y="2001865"/>
            <a:ext cx="5256584" cy="3502341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3635896" y="1124744"/>
            <a:ext cx="5400600" cy="5256584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179512" y="1124744"/>
            <a:ext cx="3456384" cy="5256584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Gwiazdy rodzą się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4786314" y="1214422"/>
            <a:ext cx="40834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Aby w obłoku rozpoczęły się procesy</a:t>
            </a:r>
          </a:p>
          <a:p>
            <a:r>
              <a:rPr lang="pl-PL" b="1" dirty="0" err="1" smtClean="0"/>
              <a:t>gwiazdotwórcze</a:t>
            </a:r>
            <a:r>
              <a:rPr lang="pl-PL" b="1" dirty="0" smtClean="0"/>
              <a:t> potrzebna jest jego </a:t>
            </a:r>
          </a:p>
          <a:p>
            <a:r>
              <a:rPr lang="pl-PL" b="1" dirty="0" smtClean="0"/>
              <a:t>odpowiednia masa.</a:t>
            </a:r>
          </a:p>
          <a:p>
            <a:endParaRPr lang="pl-PL" b="1" dirty="0" smtClean="0"/>
          </a:p>
          <a:p>
            <a:r>
              <a:rPr lang="pl-PL" b="1" dirty="0" smtClean="0"/>
              <a:t>Jednak obłok nie może zacząć zapadania </a:t>
            </a:r>
          </a:p>
          <a:p>
            <a:r>
              <a:rPr lang="pl-PL" b="1" dirty="0" smtClean="0"/>
              <a:t>samoistnie.  Potrzebne jest jakieś </a:t>
            </a:r>
          </a:p>
          <a:p>
            <a:r>
              <a:rPr lang="pl-PL" b="1" dirty="0" smtClean="0"/>
              <a:t>zaburzenie.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35842"/>
            <a:ext cx="4429144" cy="553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sc2004-04v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714876" y="3357562"/>
            <a:ext cx="4286280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Gwiazdy rodzą się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5143504" y="1142984"/>
            <a:ext cx="37234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Mogą to być zgęszczenia w obszarach</a:t>
            </a:r>
          </a:p>
          <a:p>
            <a:r>
              <a:rPr lang="pl-PL" b="1" dirty="0" smtClean="0"/>
              <a:t>ramion spiralnych</a:t>
            </a:r>
          </a:p>
          <a:p>
            <a:endParaRPr lang="pl-PL" b="1" dirty="0" smtClean="0"/>
          </a:p>
          <a:p>
            <a:r>
              <a:rPr lang="pl-PL" b="1" dirty="0" smtClean="0"/>
              <a:t>Zderzenia galaktyk też sprzyjają </a:t>
            </a:r>
          </a:p>
          <a:p>
            <a:r>
              <a:rPr lang="pl-PL" b="1" dirty="0" smtClean="0"/>
              <a:t>powstawaniu gwiazd</a:t>
            </a:r>
            <a:endParaRPr lang="pl-PL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12386"/>
            <a:ext cx="4619359" cy="577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857528"/>
            <a:ext cx="3929058" cy="392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7158" y="214290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600" b="1" dirty="0" smtClean="0"/>
              <a:t>Gwiazdy rodzą się</a:t>
            </a:r>
            <a:endParaRPr lang="pl-PL" sz="3600" b="1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285720" y="928670"/>
            <a:ext cx="8572560" cy="1588"/>
          </a:xfrm>
          <a:prstGeom prst="line">
            <a:avLst/>
          </a:prstGeom>
          <a:ln w="444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headEnd type="oval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428628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53686"/>
            <a:ext cx="4357718" cy="544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1217</Words>
  <Application>Microsoft Office PowerPoint</Application>
  <PresentationFormat>Pokaz na ekranie (4:3)</PresentationFormat>
  <Paragraphs>475</Paragraphs>
  <Slides>48</Slides>
  <Notes>5</Notes>
  <HiddenSlides>0</HiddenSlides>
  <MMClips>12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49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</vt:vector>
  </TitlesOfParts>
  <Company>Instytut Astronomiczny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 Mrozek</dc:creator>
  <cp:lastModifiedBy>Tomek</cp:lastModifiedBy>
  <cp:revision>100</cp:revision>
  <dcterms:created xsi:type="dcterms:W3CDTF">2008-05-28T20:19:54Z</dcterms:created>
  <dcterms:modified xsi:type="dcterms:W3CDTF">2011-02-10T05:51:45Z</dcterms:modified>
</cp:coreProperties>
</file>