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95" r:id="rId5"/>
    <p:sldId id="258" r:id="rId6"/>
    <p:sldId id="263" r:id="rId7"/>
    <p:sldId id="264" r:id="rId8"/>
    <p:sldId id="266" r:id="rId9"/>
    <p:sldId id="287" r:id="rId10"/>
    <p:sldId id="268" r:id="rId11"/>
    <p:sldId id="291" r:id="rId12"/>
    <p:sldId id="292" r:id="rId13"/>
    <p:sldId id="288" r:id="rId14"/>
    <p:sldId id="276" r:id="rId15"/>
    <p:sldId id="277" r:id="rId16"/>
    <p:sldId id="290" r:id="rId17"/>
    <p:sldId id="260" r:id="rId18"/>
    <p:sldId id="286" r:id="rId19"/>
    <p:sldId id="289" r:id="rId20"/>
    <p:sldId id="304" r:id="rId21"/>
    <p:sldId id="296" r:id="rId22"/>
    <p:sldId id="301" r:id="rId23"/>
    <p:sldId id="305" r:id="rId24"/>
    <p:sldId id="270" r:id="rId25"/>
    <p:sldId id="303" r:id="rId26"/>
    <p:sldId id="283" r:id="rId27"/>
    <p:sldId id="307" r:id="rId28"/>
    <p:sldId id="280" r:id="rId29"/>
    <p:sldId id="265" r:id="rId30"/>
    <p:sldId id="298" r:id="rId31"/>
    <p:sldId id="306" r:id="rId32"/>
    <p:sldId id="308" r:id="rId33"/>
    <p:sldId id="262" r:id="rId34"/>
    <p:sldId id="259" r:id="rId35"/>
    <p:sldId id="271" r:id="rId36"/>
    <p:sldId id="273" r:id="rId37"/>
    <p:sldId id="278" r:id="rId38"/>
    <p:sldId id="310" r:id="rId39"/>
    <p:sldId id="311" r:id="rId40"/>
    <p:sldId id="285" r:id="rId41"/>
    <p:sldId id="281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86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5" autoAdjust="0"/>
    <p:restoredTop sz="94658" autoAdjust="0"/>
  </p:normalViewPr>
  <p:slideViewPr>
    <p:cSldViewPr>
      <p:cViewPr varScale="1">
        <p:scale>
          <a:sx n="95" d="100"/>
          <a:sy n="95" d="100"/>
        </p:scale>
        <p:origin x="-102" y="-144"/>
      </p:cViewPr>
      <p:guideLst>
        <p:guide orient="horz" pos="2160"/>
        <p:guide pos="26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2011-04-06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2011-04-06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10406_seminarium_dla_nauczycieli\Early%20stages%20of%20crater%20birth%20captured%20on%20camera.avi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praca\popularyzacja\110406_seminarium_dla_nauczycieli\AA29_along1.mpg" TargetMode="External"/><Relationship Id="rId1" Type="http://schemas.openxmlformats.org/officeDocument/2006/relationships/video" Target="file:///D:\praca\popularyzacja\110406_seminarium_dla_nauczycieli\AA29_wide2.mpg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5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10406_seminarium_dla_nauczycieli\2comets_C2.m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95536" y="4581128"/>
            <a:ext cx="6120680" cy="120032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r>
              <a:rPr lang="pl-PL" sz="3600" b="1" dirty="0" smtClean="0"/>
              <a:t>Zderzenie Ziemi z planetoidą czyli czas na kolejną katastrofę</a:t>
            </a:r>
            <a:endParaRPr lang="pl-PL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Kratery meteorytowe na Ziemi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14425"/>
            <a:ext cx="76200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755576" y="6021288"/>
            <a:ext cx="3379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Krater </a:t>
            </a:r>
            <a:r>
              <a:rPr lang="pl-PL" dirty="0" err="1" smtClean="0"/>
              <a:t>Barringera</a:t>
            </a:r>
            <a:r>
              <a:rPr lang="pl-PL" dirty="0" smtClean="0"/>
              <a:t> w stanie Arizona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Kratery meteorytowe na Ziemi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235548" cy="308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95536" y="4653136"/>
            <a:ext cx="428001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Krater </a:t>
            </a:r>
            <a:r>
              <a:rPr lang="pl-PL" dirty="0" err="1" smtClean="0"/>
              <a:t>Manicouagan</a:t>
            </a:r>
            <a:r>
              <a:rPr lang="pl-PL" dirty="0" smtClean="0"/>
              <a:t> (Kanada)– wynik </a:t>
            </a:r>
          </a:p>
          <a:p>
            <a:r>
              <a:rPr lang="pl-PL" dirty="0" smtClean="0"/>
              <a:t>spotkania z obiektem o rozmiarze ok. 5 </a:t>
            </a:r>
            <a:r>
              <a:rPr lang="pl-PL" dirty="0" err="1" smtClean="0"/>
              <a:t>km</a:t>
            </a:r>
            <a:r>
              <a:rPr lang="pl-PL" dirty="0" smtClean="0"/>
              <a:t>. </a:t>
            </a:r>
          </a:p>
          <a:p>
            <a:r>
              <a:rPr lang="pl-PL" dirty="0" smtClean="0"/>
              <a:t>Zderzenie miało miejsce 214 mln lat temu. </a:t>
            </a:r>
          </a:p>
          <a:p>
            <a:r>
              <a:rPr lang="pl-PL" dirty="0" smtClean="0"/>
              <a:t>Krater ma obecnie około 72 km </a:t>
            </a:r>
          </a:p>
          <a:p>
            <a:r>
              <a:rPr lang="pl-PL" dirty="0" smtClean="0"/>
              <a:t>(pierwotnie 100 km)</a:t>
            </a: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5076056" y="98072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Krater </a:t>
            </a:r>
            <a:r>
              <a:rPr lang="pl-PL" dirty="0" err="1" smtClean="0"/>
              <a:t>Vredefort</a:t>
            </a:r>
            <a:r>
              <a:rPr lang="pl-PL" dirty="0" smtClean="0"/>
              <a:t> (RPA) – największy </a:t>
            </a:r>
          </a:p>
          <a:p>
            <a:r>
              <a:rPr lang="pl-PL" dirty="0" smtClean="0"/>
              <a:t>zidentyfikowany krater uderzeniowy na </a:t>
            </a:r>
          </a:p>
          <a:p>
            <a:r>
              <a:rPr lang="pl-PL" dirty="0" smtClean="0"/>
              <a:t>Ziemi ma średnicę ok. 300 </a:t>
            </a:r>
            <a:r>
              <a:rPr lang="pl-PL" dirty="0" err="1" smtClean="0"/>
              <a:t>km</a:t>
            </a:r>
            <a:r>
              <a:rPr lang="pl-PL" dirty="0" smtClean="0"/>
              <a:t>. Powstał </a:t>
            </a:r>
          </a:p>
          <a:p>
            <a:r>
              <a:rPr lang="pl-PL" dirty="0" smtClean="0"/>
              <a:t>około 2 miliardy lat temu w wyniku </a:t>
            </a:r>
          </a:p>
          <a:p>
            <a:r>
              <a:rPr lang="pl-PL" dirty="0" smtClean="0"/>
              <a:t>uderzenia obiektu o rozmiarze co </a:t>
            </a:r>
          </a:p>
          <a:p>
            <a:r>
              <a:rPr lang="pl-PL" dirty="0" smtClean="0"/>
              <a:t>najmniej 10 km</a:t>
            </a:r>
            <a:endParaRPr lang="pl-PL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924944"/>
            <a:ext cx="3528392" cy="354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Kratery meteorytowe na Ziemi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836712"/>
            <a:ext cx="367563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4788024" y="5180999"/>
            <a:ext cx="3956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Krater </a:t>
            </a:r>
            <a:r>
              <a:rPr lang="pl-PL" dirty="0" err="1" smtClean="0"/>
              <a:t>Chicxulub</a:t>
            </a:r>
            <a:r>
              <a:rPr lang="pl-PL" dirty="0" smtClean="0"/>
              <a:t> (Jukatan) ma średnicę </a:t>
            </a:r>
          </a:p>
          <a:p>
            <a:r>
              <a:rPr lang="pl-PL" dirty="0" smtClean="0"/>
              <a:t>około 180 </a:t>
            </a:r>
            <a:r>
              <a:rPr lang="pl-PL" dirty="0" err="1" smtClean="0"/>
              <a:t>km</a:t>
            </a:r>
            <a:r>
              <a:rPr lang="pl-PL" dirty="0" smtClean="0"/>
              <a:t>. Wiek - około 65,5 mln lat,</a:t>
            </a:r>
          </a:p>
          <a:p>
            <a:r>
              <a:rPr lang="pl-PL" dirty="0" smtClean="0"/>
              <a:t>powstał na skutek upadku meteorytu o </a:t>
            </a:r>
          </a:p>
          <a:p>
            <a:r>
              <a:rPr lang="pl-PL" dirty="0" smtClean="0"/>
              <a:t>średnicy 10 km z prędkością 20km/s</a:t>
            </a:r>
            <a:endParaRPr lang="pl-PL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411747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251520" y="1268760"/>
            <a:ext cx="42132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Morasko</a:t>
            </a:r>
            <a:r>
              <a:rPr lang="pl-PL" dirty="0" smtClean="0"/>
              <a:t> - 7 kraterów (największy - 60 m)</a:t>
            </a:r>
          </a:p>
          <a:p>
            <a:r>
              <a:rPr lang="pl-PL" dirty="0" smtClean="0"/>
              <a:t>Pozostałość po upadku meteorytu </a:t>
            </a:r>
          </a:p>
          <a:p>
            <a:r>
              <a:rPr lang="pl-PL" dirty="0" smtClean="0"/>
              <a:t>ok. 5 tysięcy lat temu.</a:t>
            </a:r>
          </a:p>
          <a:p>
            <a:endParaRPr lang="pl-PL" dirty="0" smtClean="0"/>
          </a:p>
          <a:p>
            <a:r>
              <a:rPr lang="pl-PL" dirty="0" smtClean="0"/>
              <a:t>Największy meteoryt znaleziony w miejscu </a:t>
            </a:r>
          </a:p>
          <a:p>
            <a:r>
              <a:rPr lang="pl-PL" dirty="0" smtClean="0"/>
              <a:t>upadku ma masę 164 </a:t>
            </a:r>
            <a:r>
              <a:rPr lang="pl-PL" dirty="0" err="1" smtClean="0"/>
              <a:t>kg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725144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Jak rozpoznać krater uderzeniowy?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536504" cy="411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860032" y="764704"/>
            <a:ext cx="441140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Kilka cech charakterystycznych dla </a:t>
            </a:r>
          </a:p>
          <a:p>
            <a:r>
              <a:rPr lang="pl-PL" dirty="0" smtClean="0"/>
              <a:t>krateru uderzeniowego:</a:t>
            </a:r>
          </a:p>
          <a:p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 obecność tzw. soczewki </a:t>
            </a:r>
            <a:r>
              <a:rPr lang="pl-PL" dirty="0" err="1" smtClean="0"/>
              <a:t>brekcjowej</a:t>
            </a:r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 stożki uderzeniowe widoczne w </a:t>
            </a:r>
            <a:br>
              <a:rPr lang="pl-PL" dirty="0" smtClean="0"/>
            </a:br>
            <a:r>
              <a:rPr lang="pl-PL" dirty="0" smtClean="0"/>
              <a:t>	strukturze skał otaczających. </a:t>
            </a:r>
          </a:p>
          <a:p>
            <a:pPr>
              <a:buFontTx/>
              <a:buChar char="-"/>
            </a:pPr>
            <a:r>
              <a:rPr lang="pl-PL" dirty="0" smtClean="0"/>
              <a:t> skały powstające w wysokich </a:t>
            </a:r>
            <a:br>
              <a:rPr lang="pl-PL" dirty="0" smtClean="0"/>
            </a:br>
            <a:r>
              <a:rPr lang="pl-PL" dirty="0" smtClean="0"/>
              <a:t>	temperaturach - stopione bloki </a:t>
            </a:r>
          </a:p>
          <a:p>
            <a:r>
              <a:rPr lang="pl-PL" dirty="0" smtClean="0"/>
              <a:t>	piasku, </a:t>
            </a:r>
            <a:r>
              <a:rPr lang="pl-PL" dirty="0" err="1" smtClean="0"/>
              <a:t>sferule</a:t>
            </a:r>
            <a:r>
              <a:rPr lang="pl-PL" dirty="0" smtClean="0"/>
              <a:t>, tektyty</a:t>
            </a:r>
          </a:p>
          <a:p>
            <a:pPr>
              <a:buFontTx/>
              <a:buChar char="-"/>
            </a:pPr>
            <a:r>
              <a:rPr lang="pl-PL" dirty="0" smtClean="0"/>
              <a:t> mikroskopijne deformacje kryształów, </a:t>
            </a:r>
            <a:br>
              <a:rPr lang="pl-PL" dirty="0" smtClean="0"/>
            </a:br>
            <a:r>
              <a:rPr lang="pl-PL" dirty="0" smtClean="0"/>
              <a:t>	obecność kryształów powstających </a:t>
            </a:r>
          </a:p>
          <a:p>
            <a:r>
              <a:rPr lang="pl-PL" dirty="0" smtClean="0"/>
              <a:t>	pod ogromnym ciśnieniem – 	</a:t>
            </a:r>
            <a:br>
              <a:rPr lang="pl-PL" dirty="0" smtClean="0"/>
            </a:br>
            <a:r>
              <a:rPr lang="pl-PL" dirty="0" smtClean="0"/>
              <a:t>	diament, </a:t>
            </a:r>
            <a:r>
              <a:rPr lang="pl-PL" dirty="0" err="1" smtClean="0"/>
              <a:t>stiszowit</a:t>
            </a:r>
            <a:endParaRPr lang="pl-PL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25144"/>
            <a:ext cx="2065500" cy="192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720326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1042" y="4707442"/>
            <a:ext cx="2601438" cy="196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Powstawanie krateru uderzeniowego</a:t>
            </a:r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arly stages of crater birth captured on camera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99592" y="781420"/>
            <a:ext cx="7416824" cy="5959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Powstawanie krateru uderzeniowego</a:t>
            </a:r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3970183" cy="599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3995936" y="908720"/>
            <a:ext cx="5148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185738">
              <a:spcBef>
                <a:spcPts val="600"/>
              </a:spcBef>
              <a:buClr>
                <a:srgbClr val="C00000"/>
              </a:buClr>
              <a:buSzPct val="110000"/>
            </a:pPr>
            <a:r>
              <a:rPr lang="pl-PL" sz="1600" b="1" dirty="0" smtClean="0">
                <a:sym typeface="Symbol"/>
              </a:rPr>
              <a:t>faza kontaktu i kompresji </a:t>
            </a:r>
            <a:r>
              <a:rPr lang="pl-PL" sz="1600" dirty="0" smtClean="0">
                <a:sym typeface="Symbol"/>
              </a:rPr>
              <a:t>– energia kinetyczna zamieniana jest w naddźwiękowe fale uderzeniowe,  trwa nie więcej niż ułamek sekundy.</a:t>
            </a:r>
            <a:endParaRPr lang="pl-PL" sz="1600" dirty="0">
              <a:sym typeface="Symbol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995936" y="2453987"/>
            <a:ext cx="5328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185738">
              <a:spcBef>
                <a:spcPts val="600"/>
              </a:spcBef>
              <a:buClr>
                <a:srgbClr val="C00000"/>
              </a:buClr>
              <a:buSzPct val="110000"/>
            </a:pPr>
            <a:r>
              <a:rPr lang="pl-PL" sz="1600" b="1" dirty="0" smtClean="0">
                <a:sym typeface="Symbol"/>
              </a:rPr>
              <a:t>faza wyrzucania</a:t>
            </a:r>
            <a:r>
              <a:rPr lang="pl-PL" sz="1600" dirty="0" smtClean="0">
                <a:sym typeface="Symbol"/>
              </a:rPr>
              <a:t> – fale kompresji i dekompresji powodują wyrzucenie i przemieszczenie materiału, który tworzy kurtynę o kształcie stożka; cała faza trwa do kilku minut</a:t>
            </a:r>
            <a:endParaRPr lang="pl-PL" sz="1600" dirty="0">
              <a:sym typeface="Symbol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032448" y="4368006"/>
            <a:ext cx="5111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185738">
              <a:spcBef>
                <a:spcPts val="600"/>
              </a:spcBef>
              <a:buClr>
                <a:srgbClr val="C00000"/>
              </a:buClr>
              <a:buSzPct val="110000"/>
            </a:pPr>
            <a:r>
              <a:rPr lang="pl-PL" sz="1600" b="1" dirty="0" smtClean="0">
                <a:sym typeface="Symbol"/>
              </a:rPr>
              <a:t>faza zapadania i modyfikacji</a:t>
            </a:r>
            <a:r>
              <a:rPr lang="pl-PL" sz="1600" dirty="0" smtClean="0">
                <a:sym typeface="Symbol"/>
              </a:rPr>
              <a:t> – kiedy wyczerpuje się energia kinetyczna zderzenia dochodzi do modelowania dna i osuwania krawędzi; krater przybiera postać końcową</a:t>
            </a:r>
            <a:endParaRPr lang="pl-PL" sz="1600" dirty="0">
              <a:sym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Eksperyment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5032995" cy="312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856" y="3573016"/>
            <a:ext cx="4645127" cy="310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407080" y="1120676"/>
            <a:ext cx="37369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tarcza – piasek (tani), cukier (drogi)</a:t>
            </a:r>
          </a:p>
          <a:p>
            <a:r>
              <a:rPr lang="pl-PL" dirty="0" smtClean="0"/>
              <a:t>pocisk – kamienie o różnych masach,</a:t>
            </a:r>
          </a:p>
          <a:p>
            <a:r>
              <a:rPr lang="pl-PL" dirty="0" smtClean="0"/>
              <a:t>	kulki z łożyska</a:t>
            </a:r>
          </a:p>
          <a:p>
            <a:r>
              <a:rPr lang="pl-PL" dirty="0" smtClean="0"/>
              <a:t>zrzucamy pociski z różnych wysokości</a:t>
            </a:r>
          </a:p>
          <a:p>
            <a:r>
              <a:rPr lang="pl-PL" dirty="0" smtClean="0"/>
              <a:t>(różna energia, E) i mierzymy średnicę</a:t>
            </a:r>
          </a:p>
          <a:p>
            <a:r>
              <a:rPr lang="pl-PL" dirty="0" smtClean="0"/>
              <a:t>krateru (D)</a:t>
            </a:r>
          </a:p>
          <a:p>
            <a:r>
              <a:rPr lang="pl-PL" dirty="0" smtClean="0"/>
              <a:t>otrzymujemy liniową zależność</a:t>
            </a:r>
          </a:p>
          <a:p>
            <a:r>
              <a:rPr lang="pl-PL" dirty="0" err="1" smtClean="0"/>
              <a:t>logE-logD</a:t>
            </a:r>
            <a:endParaRPr lang="pl-PL" dirty="0" smtClean="0"/>
          </a:p>
        </p:txBody>
      </p:sp>
      <p:sp>
        <p:nvSpPr>
          <p:cNvPr id="8" name="pole tekstowe 7"/>
          <p:cNvSpPr txBox="1"/>
          <p:nvPr/>
        </p:nvSpPr>
        <p:spPr>
          <a:xfrm>
            <a:off x="395536" y="4653136"/>
            <a:ext cx="40795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Wynik można ekstrapolować na istniejące</a:t>
            </a:r>
          </a:p>
          <a:p>
            <a:r>
              <a:rPr lang="pl-PL" dirty="0" smtClean="0"/>
              <a:t>kratery. Jednak należy pamiętać o kilku</a:t>
            </a:r>
          </a:p>
          <a:p>
            <a:r>
              <a:rPr lang="pl-PL" dirty="0" smtClean="0"/>
              <a:t>zasadach:</a:t>
            </a:r>
          </a:p>
          <a:p>
            <a:pPr>
              <a:buFontTx/>
              <a:buChar char="-"/>
            </a:pPr>
            <a:r>
              <a:rPr lang="pl-PL" dirty="0" smtClean="0"/>
              <a:t>duża gęstość pocisków</a:t>
            </a:r>
          </a:p>
          <a:p>
            <a:pPr>
              <a:buFontTx/>
              <a:buChar char="-"/>
            </a:pPr>
            <a:r>
              <a:rPr lang="pl-PL" dirty="0" smtClean="0"/>
              <a:t>duża wysokość (krater musi być duży w </a:t>
            </a:r>
            <a:br>
              <a:rPr lang="pl-PL" dirty="0" smtClean="0"/>
            </a:br>
            <a:r>
              <a:rPr lang="pl-PL" dirty="0" err="1" smtClean="0"/>
              <a:t>w</a:t>
            </a:r>
            <a:r>
              <a:rPr lang="pl-PL" dirty="0" smtClean="0"/>
              <a:t> porównaniu z rozmiarem pocisku)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Konsekwencje zderzenia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724" y="764704"/>
            <a:ext cx="8494551" cy="586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2725949" y="6084004"/>
            <a:ext cx="3692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http://www.purdue.edu/impactearth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416" y="764704"/>
            <a:ext cx="855805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Konsekwencje zderzenia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2725949" y="6084004"/>
            <a:ext cx="3692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http://www.purdue.edu/impactearth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Bać się?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611560" y="836712"/>
            <a:ext cx="785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Cechy kraterów uderzeniowych wskazują, że podczas tego procesu uwalniana jest </a:t>
            </a:r>
          </a:p>
          <a:p>
            <a:r>
              <a:rPr lang="pl-PL" dirty="0" smtClean="0"/>
              <a:t>ogromna ilość energii. To znaczy, że uderzeń dużych obiektów należy się bać!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72816"/>
            <a:ext cx="5314482" cy="40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1907704" y="6165304"/>
            <a:ext cx="493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Trzeba jedynie zachować rozsądek w tym strachu…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547" y="692696"/>
            <a:ext cx="369538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99" y="4028545"/>
            <a:ext cx="3982869" cy="264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9297" y="4221088"/>
            <a:ext cx="471519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Żądamy katastrofy!</a:t>
            </a:r>
            <a:endParaRPr lang="pl-PL" sz="28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692696"/>
            <a:ext cx="2880320" cy="193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590800"/>
            <a:ext cx="27241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692696"/>
            <a:ext cx="2088232" cy="163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7" y="2636912"/>
            <a:ext cx="2256583" cy="193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9143" y="2168860"/>
            <a:ext cx="404571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Skąd może pochodzić obiekt, który uderzy w Ziemię?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683568" y="5805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4139952" y="987693"/>
            <a:ext cx="49712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Obiekty znajdujące się na wspólnej orbicie z Ziemią</a:t>
            </a:r>
          </a:p>
          <a:p>
            <a:endParaRPr lang="pl-PL" dirty="0" smtClean="0"/>
          </a:p>
          <a:p>
            <a:r>
              <a:rPr lang="pl-PL" dirty="0" smtClean="0"/>
              <a:t>Planetoidy przecinające orbitę Ziemi – Near </a:t>
            </a:r>
            <a:r>
              <a:rPr lang="pl-PL" dirty="0" err="1" smtClean="0"/>
              <a:t>Earth</a:t>
            </a:r>
            <a:r>
              <a:rPr lang="pl-PL" dirty="0" smtClean="0"/>
              <a:t> </a:t>
            </a:r>
          </a:p>
          <a:p>
            <a:r>
              <a:rPr lang="pl-PL" dirty="0" smtClean="0"/>
              <a:t>Asteroid (NEA)</a:t>
            </a:r>
          </a:p>
          <a:p>
            <a:endParaRPr lang="pl-PL" dirty="0" smtClean="0"/>
          </a:p>
          <a:p>
            <a:r>
              <a:rPr lang="pl-PL" dirty="0" smtClean="0"/>
              <a:t>Komety, których orbity zostają zmienione podczas </a:t>
            </a:r>
          </a:p>
          <a:p>
            <a:r>
              <a:rPr lang="pl-PL" dirty="0" smtClean="0"/>
              <a:t>przejścia w pobliżu innych planet</a:t>
            </a:r>
          </a:p>
          <a:p>
            <a:endParaRPr lang="pl-PL" dirty="0" smtClean="0"/>
          </a:p>
          <a:p>
            <a:r>
              <a:rPr lang="pl-PL" dirty="0" smtClean="0"/>
              <a:t>Obiekty nadlatujące spoza US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3663820" cy="477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17032"/>
            <a:ext cx="423779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Wspólna orbita z Ziemią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323528" y="908720"/>
            <a:ext cx="3630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Ograniczone zagadnienie trzech ciał.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860032" y="1196752"/>
            <a:ext cx="384983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 polu grawitacyjnym dwóch mas</a:t>
            </a:r>
          </a:p>
          <a:p>
            <a:r>
              <a:rPr lang="pl-PL" dirty="0" smtClean="0"/>
              <a:t>porusza się cząstka o zaniedbywalnie </a:t>
            </a:r>
          </a:p>
          <a:p>
            <a:r>
              <a:rPr lang="pl-PL" dirty="0" smtClean="0"/>
              <a:t>małej masie</a:t>
            </a:r>
          </a:p>
          <a:p>
            <a:endParaRPr lang="pl-PL" dirty="0" smtClean="0"/>
          </a:p>
          <a:p>
            <a:r>
              <a:rPr lang="pl-PL" dirty="0" smtClean="0"/>
              <a:t>Zakładamy, że obie masy poruszają </a:t>
            </a:r>
          </a:p>
          <a:p>
            <a:r>
              <a:rPr lang="pl-PL" dirty="0" smtClean="0"/>
              <a:t>się po orbitach kołowych wokół </a:t>
            </a:r>
          </a:p>
          <a:p>
            <a:r>
              <a:rPr lang="pl-PL" dirty="0" smtClean="0"/>
              <a:t>barycentrum</a:t>
            </a:r>
          </a:p>
          <a:p>
            <a:endParaRPr lang="pl-PL" dirty="0" smtClean="0"/>
          </a:p>
          <a:p>
            <a:r>
              <a:rPr lang="pl-PL" dirty="0" smtClean="0"/>
              <a:t>Masa cząstki jest tak mała, że nie </a:t>
            </a:r>
          </a:p>
          <a:p>
            <a:r>
              <a:rPr lang="pl-PL" dirty="0" smtClean="0"/>
              <a:t>wywiera żadnej siły na obie masy</a:t>
            </a:r>
          </a:p>
          <a:p>
            <a:endParaRPr lang="pl-PL" dirty="0" smtClean="0"/>
          </a:p>
          <a:p>
            <a:r>
              <a:rPr lang="pl-PL" dirty="0" smtClean="0"/>
              <a:t>W takim układzie istnieją punkty </a:t>
            </a:r>
          </a:p>
          <a:p>
            <a:r>
              <a:rPr lang="pl-PL" dirty="0" smtClean="0"/>
              <a:t>równowagi i stabilne orbity wokół nich.</a:t>
            </a:r>
          </a:p>
        </p:txBody>
      </p:sp>
      <p:pic>
        <p:nvPicPr>
          <p:cNvPr id="8" name="Obraz 7" descr="Orbit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305942"/>
            <a:ext cx="3643338" cy="3643338"/>
          </a:xfrm>
          <a:prstGeom prst="rect">
            <a:avLst/>
          </a:prstGeom>
        </p:spPr>
      </p:pic>
      <p:sp>
        <p:nvSpPr>
          <p:cNvPr id="9" name="Elipsa 8"/>
          <p:cNvSpPr/>
          <p:nvPr/>
        </p:nvSpPr>
        <p:spPr>
          <a:xfrm>
            <a:off x="3895998" y="1591562"/>
            <a:ext cx="128582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ze strzałką 9"/>
          <p:cNvCxnSpPr>
            <a:stCxn id="9" idx="3"/>
          </p:cNvCxnSpPr>
          <p:nvPr/>
        </p:nvCxnSpPr>
        <p:spPr>
          <a:xfrm rot="5400000">
            <a:off x="2388653" y="1994213"/>
            <a:ext cx="1819074" cy="12332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Ruch wokół punktów równowagi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5436096" y="692696"/>
            <a:ext cx="2477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Księżyce Kordylewskiego</a:t>
            </a:r>
            <a:endParaRPr lang="pl-PL" dirty="0"/>
          </a:p>
        </p:txBody>
      </p:sp>
      <p:pic>
        <p:nvPicPr>
          <p:cNvPr id="11" name="Obraz 10" descr="19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124744"/>
            <a:ext cx="4334341" cy="289272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12976"/>
            <a:ext cx="3600400" cy="34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ole tekstowe 11"/>
          <p:cNvSpPr txBox="1"/>
          <p:nvPr/>
        </p:nvSpPr>
        <p:spPr>
          <a:xfrm>
            <a:off x="1115616" y="6093296"/>
            <a:ext cx="195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Grecy i Trojańczycy</a:t>
            </a:r>
            <a:endParaRPr lang="pl-PL" dirty="0"/>
          </a:p>
        </p:txBody>
      </p:sp>
      <p:pic>
        <p:nvPicPr>
          <p:cNvPr id="13" name="Obraz 12" descr="hildatroj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40507"/>
            <a:ext cx="4576986" cy="4576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Ruch wokół punktów równowagi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biLevel thresh="50000"/>
          </a:blip>
          <a:srcRect/>
          <a:stretch>
            <a:fillRect/>
          </a:stretch>
        </p:blipFill>
        <p:spPr bwMode="auto">
          <a:xfrm>
            <a:off x="251520" y="1052736"/>
            <a:ext cx="4536504" cy="218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ole tekstowe 9"/>
          <p:cNvSpPr txBox="1"/>
          <p:nvPr/>
        </p:nvSpPr>
        <p:spPr>
          <a:xfrm>
            <a:off x="1403648" y="3244334"/>
            <a:ext cx="215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Orbity typu podkowy</a:t>
            </a:r>
            <a:endParaRPr lang="pl-PL" dirty="0"/>
          </a:p>
        </p:txBody>
      </p:sp>
      <p:pic>
        <p:nvPicPr>
          <p:cNvPr id="11" name="AA29_wide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932040" y="770384"/>
            <a:ext cx="4018156" cy="2946648"/>
          </a:xfrm>
          <a:prstGeom prst="rect">
            <a:avLst/>
          </a:prstGeom>
        </p:spPr>
      </p:pic>
      <p:pic>
        <p:nvPicPr>
          <p:cNvPr id="12" name="AA29_along1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932040" y="3645024"/>
            <a:ext cx="4032448" cy="302433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755576" y="4521894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planetoida 2002 AA29 porusza się po orbicie typu podkowy w układzie Ziemia-Słońce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3203848" y="6309320"/>
            <a:ext cx="1699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by Paul </a:t>
            </a:r>
            <a:r>
              <a:rPr lang="pl-PL" b="1" dirty="0" err="1" smtClean="0"/>
              <a:t>Wiegert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Planetoidy bliskie Ziemi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88796"/>
            <a:ext cx="4967039" cy="493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436096" y="692696"/>
            <a:ext cx="3782126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Near </a:t>
            </a:r>
            <a:r>
              <a:rPr lang="pl-PL" dirty="0" err="1" smtClean="0"/>
              <a:t>Earth</a:t>
            </a:r>
            <a:r>
              <a:rPr lang="pl-PL" dirty="0" smtClean="0"/>
              <a:t> </a:t>
            </a:r>
            <a:r>
              <a:rPr lang="pl-PL" dirty="0" err="1" smtClean="0"/>
              <a:t>Asteroids</a:t>
            </a:r>
            <a:r>
              <a:rPr lang="pl-PL" dirty="0" smtClean="0"/>
              <a:t> (NEA)</a:t>
            </a:r>
          </a:p>
          <a:p>
            <a:endParaRPr lang="pl-PL" dirty="0" smtClean="0"/>
          </a:p>
          <a:p>
            <a:r>
              <a:rPr lang="pl-PL" dirty="0" smtClean="0"/>
              <a:t>Są to </a:t>
            </a:r>
            <a:r>
              <a:rPr lang="pl-PL" dirty="0" err="1" smtClean="0"/>
              <a:t>biekty</a:t>
            </a:r>
            <a:r>
              <a:rPr lang="pl-PL" dirty="0" smtClean="0"/>
              <a:t>, które w perihelium </a:t>
            </a:r>
          </a:p>
          <a:p>
            <a:r>
              <a:rPr lang="pl-PL" dirty="0" smtClean="0"/>
              <a:t>znajdują się w odległości mniejszej </a:t>
            </a:r>
          </a:p>
          <a:p>
            <a:r>
              <a:rPr lang="pl-PL" dirty="0" smtClean="0"/>
              <a:t>niż 1.3 j.a. od Słońca.</a:t>
            </a:r>
          </a:p>
          <a:p>
            <a:endParaRPr lang="pl-PL" dirty="0" smtClean="0"/>
          </a:p>
          <a:p>
            <a:r>
              <a:rPr lang="pl-PL" dirty="0" smtClean="0"/>
              <a:t>Obiektów takich znamy już prawie </a:t>
            </a:r>
          </a:p>
          <a:p>
            <a:r>
              <a:rPr lang="pl-PL" dirty="0" smtClean="0"/>
              <a:t>8000. Największy z nich ma średnicę </a:t>
            </a:r>
          </a:p>
          <a:p>
            <a:r>
              <a:rPr lang="pl-PL" dirty="0" smtClean="0"/>
              <a:t>32 km (1036 </a:t>
            </a:r>
            <a:r>
              <a:rPr lang="pl-PL" dirty="0" err="1" smtClean="0"/>
              <a:t>Ganymed</a:t>
            </a:r>
            <a:r>
              <a:rPr lang="pl-PL" dirty="0" smtClean="0"/>
              <a:t>)</a:t>
            </a:r>
          </a:p>
          <a:p>
            <a:endParaRPr lang="pl-PL" dirty="0" smtClean="0"/>
          </a:p>
          <a:p>
            <a:r>
              <a:rPr lang="pl-PL" dirty="0" smtClean="0"/>
              <a:t>Dzielone są na trzy grupy:</a:t>
            </a:r>
          </a:p>
          <a:p>
            <a:endParaRPr lang="pl-PL" dirty="0" smtClean="0"/>
          </a:p>
          <a:p>
            <a:r>
              <a:rPr lang="pl-PL" b="1" dirty="0" smtClean="0"/>
              <a:t>Ateny</a:t>
            </a:r>
            <a:r>
              <a:rPr lang="pl-PL" dirty="0" smtClean="0"/>
              <a:t> – średnia odległość od Słońca </a:t>
            </a:r>
          </a:p>
          <a:p>
            <a:r>
              <a:rPr lang="pl-PL" dirty="0" smtClean="0"/>
              <a:t>mniejsza niż 1 j.a., aphelium większe</a:t>
            </a:r>
          </a:p>
          <a:p>
            <a:r>
              <a:rPr lang="pl-PL" dirty="0" smtClean="0"/>
              <a:t>niż ziemskie peryhelium (0.983)</a:t>
            </a:r>
          </a:p>
          <a:p>
            <a:r>
              <a:rPr lang="pl-PL" b="1" dirty="0" smtClean="0"/>
              <a:t>Apolla</a:t>
            </a:r>
            <a:r>
              <a:rPr lang="pl-PL" dirty="0" smtClean="0"/>
              <a:t> – średnia odległość od Słońca </a:t>
            </a:r>
          </a:p>
          <a:p>
            <a:r>
              <a:rPr lang="pl-PL" dirty="0" smtClean="0"/>
              <a:t>większa niż 1 j.a., peryhelium mniejsze</a:t>
            </a:r>
          </a:p>
          <a:p>
            <a:r>
              <a:rPr lang="pl-PL" dirty="0" smtClean="0"/>
              <a:t>niż ziemskie aphelium (0.983)</a:t>
            </a:r>
          </a:p>
          <a:p>
            <a:r>
              <a:rPr lang="pl-PL" b="1" dirty="0" smtClean="0"/>
              <a:t>Amora</a:t>
            </a:r>
            <a:r>
              <a:rPr lang="pl-PL" dirty="0" smtClean="0"/>
              <a:t> – pomiędzy orbitami Ziemi i </a:t>
            </a:r>
          </a:p>
          <a:p>
            <a:r>
              <a:rPr lang="pl-PL" dirty="0" smtClean="0"/>
              <a:t>Marsa, peryhelium od 1.017 do </a:t>
            </a:r>
          </a:p>
          <a:p>
            <a:r>
              <a:rPr lang="pl-PL" dirty="0" smtClean="0"/>
              <a:t>1.3 j.a.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Planetoidy bliskie Ziemi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4355976" y="1607889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Wśród NEA może być  około 1100-1200 obiektów o rozmiarze powyżej 1 km</a:t>
            </a:r>
          </a:p>
          <a:p>
            <a:endParaRPr lang="pl-PL" dirty="0" smtClean="0"/>
          </a:p>
          <a:p>
            <a:r>
              <a:rPr lang="pl-PL" dirty="0" smtClean="0"/>
              <a:t>Żadna z nich nie jest na orbicie kolizyjnej z Ziemią grożącej zderzeniem w tym stuleciu. </a:t>
            </a:r>
          </a:p>
          <a:p>
            <a:endParaRPr lang="pl-PL" dirty="0" smtClean="0"/>
          </a:p>
          <a:p>
            <a:r>
              <a:rPr lang="pl-PL" dirty="0" smtClean="0"/>
              <a:t>Duża część ma orbity nachylone pod dużym </a:t>
            </a:r>
          </a:p>
          <a:p>
            <a:r>
              <a:rPr lang="pl-PL" dirty="0" smtClean="0"/>
              <a:t>kątem do ekliptyki, co zmniejsza ryzyko zderzenia z Ziemią. </a:t>
            </a:r>
          </a:p>
          <a:p>
            <a:endParaRPr lang="pl-PL" dirty="0" smtClean="0"/>
          </a:p>
          <a:p>
            <a:r>
              <a:rPr lang="pl-PL" dirty="0" smtClean="0"/>
              <a:t>Dla każdego z takich obiektów określany jest </a:t>
            </a:r>
          </a:p>
          <a:p>
            <a:r>
              <a:rPr lang="pl-PL" dirty="0" smtClean="0"/>
              <a:t>stopień zagrożenia. Jedną z takich kategoryzacji</a:t>
            </a:r>
          </a:p>
          <a:p>
            <a:r>
              <a:rPr lang="pl-PL" dirty="0" smtClean="0"/>
              <a:t>jest skala turyńska</a:t>
            </a:r>
            <a:endParaRPr lang="pl-PL" dirty="0"/>
          </a:p>
        </p:txBody>
      </p:sp>
      <p:pic>
        <p:nvPicPr>
          <p:cNvPr id="8" name="Obraz 7" descr="Asteroid_2004_F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3888432" cy="388843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79512" y="5589240"/>
            <a:ext cx="4279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Planetoida 2004 FH zbliżyła się na odległość</a:t>
            </a:r>
          </a:p>
          <a:p>
            <a:r>
              <a:rPr lang="pl-PL" dirty="0" smtClean="0"/>
              <a:t>43 000 km w dniu 18.03.2004 (2</a:t>
            </a:r>
            <a:r>
              <a:rPr lang="en-US" dirty="0" smtClean="0"/>
              <a:t>2:08 UT</a:t>
            </a:r>
            <a:r>
              <a:rPr lang="pl-PL" dirty="0" smtClean="0"/>
              <a:t>)</a:t>
            </a:r>
          </a:p>
          <a:p>
            <a:r>
              <a:rPr lang="pl-PL" dirty="0" smtClean="0"/>
              <a:t>Ma rozmiar 30 m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Skala turyńska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98291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1043608" y="4869160"/>
            <a:ext cx="3202030" cy="147732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Brak zagrożenia</a:t>
            </a:r>
          </a:p>
          <a:p>
            <a:r>
              <a:rPr lang="pl-PL" b="1" dirty="0" smtClean="0">
                <a:solidFill>
                  <a:srgbClr val="00B050"/>
                </a:solidFill>
              </a:rPr>
              <a:t>Norma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Wymagana uwaga astronomów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Zagrożenie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Pewne zderzenie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397140" y="1412776"/>
            <a:ext cx="374686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Przyjęta w czerwcu 1999 r. na </a:t>
            </a:r>
          </a:p>
          <a:p>
            <a:r>
              <a:rPr lang="pl-PL" dirty="0" smtClean="0"/>
              <a:t>konferencji dotyczącej NEO, w Turynie</a:t>
            </a:r>
          </a:p>
          <a:p>
            <a:endParaRPr lang="pl-PL" dirty="0" smtClean="0"/>
          </a:p>
          <a:p>
            <a:r>
              <a:rPr lang="pl-PL" dirty="0" smtClean="0"/>
              <a:t>Do tej pory najwyższą kategorię (4)</a:t>
            </a:r>
          </a:p>
          <a:p>
            <a:r>
              <a:rPr lang="pl-PL" dirty="0" smtClean="0"/>
              <a:t>przyznano obiektowi 99942 </a:t>
            </a:r>
            <a:r>
              <a:rPr lang="pl-PL" dirty="0" err="1" smtClean="0"/>
              <a:t>Apophis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Istnieje prawdopodobieństwo </a:t>
            </a:r>
          </a:p>
          <a:p>
            <a:r>
              <a:rPr lang="pl-PL" dirty="0" smtClean="0"/>
              <a:t>zderzenia w maju 2036. Jest ono </a:t>
            </a:r>
          </a:p>
          <a:p>
            <a:r>
              <a:rPr lang="pl-PL" dirty="0" smtClean="0"/>
              <a:t>równe 1 do 250 000.</a:t>
            </a:r>
          </a:p>
          <a:p>
            <a:endParaRPr lang="pl-PL" dirty="0" smtClean="0"/>
          </a:p>
          <a:p>
            <a:r>
              <a:rPr lang="pl-PL" dirty="0" smtClean="0"/>
              <a:t>W tak długim okresie orbita drobnego</a:t>
            </a:r>
          </a:p>
          <a:p>
            <a:r>
              <a:rPr lang="pl-PL" dirty="0" smtClean="0"/>
              <a:t>ciała może ulec dużym zmianom </a:t>
            </a:r>
          </a:p>
          <a:p>
            <a:r>
              <a:rPr lang="pl-PL" dirty="0" smtClean="0"/>
              <a:t>(perturbacje, efekt </a:t>
            </a:r>
            <a:r>
              <a:rPr lang="pl-PL" dirty="0" err="1" smtClean="0"/>
              <a:t>Jarkowskiego</a:t>
            </a:r>
            <a:r>
              <a:rPr lang="pl-PL" dirty="0" smtClean="0"/>
              <a:t>)</a:t>
            </a:r>
          </a:p>
          <a:p>
            <a:r>
              <a:rPr lang="pl-PL" dirty="0" smtClean="0"/>
              <a:t>Poza nim nie ma obiektów, które </a:t>
            </a:r>
          </a:p>
          <a:p>
            <a:r>
              <a:rPr lang="pl-PL" dirty="0" smtClean="0"/>
              <a:t>otrzymałyby klasę &gt;1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Prawdopodobieństwo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163638" y="980728"/>
          <a:ext cx="6096000" cy="18542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Średnica planetoidy, d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Częstość</a:t>
                      </a:r>
                      <a:r>
                        <a:rPr lang="pl-PL" baseline="0" dirty="0" smtClean="0"/>
                        <a:t> zderzenia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d&gt;10 km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co 50 mln lat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1 km&lt;d&lt;10 km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co 500 tys. lat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100 m&lt;d&lt;1 km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co 5 tys. lat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30 m&lt;d&lt;100 m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co 500 lat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611560" y="3573016"/>
            <a:ext cx="380559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Zanim ogłosimy alarm:</a:t>
            </a:r>
          </a:p>
          <a:p>
            <a:endParaRPr lang="pl-PL" dirty="0" smtClean="0"/>
          </a:p>
          <a:p>
            <a:r>
              <a:rPr lang="pl-PL" dirty="0" smtClean="0"/>
              <a:t>Należy uwzględnić miejsce uderzenia.</a:t>
            </a:r>
          </a:p>
          <a:p>
            <a:endParaRPr lang="pl-PL" dirty="0" smtClean="0"/>
          </a:p>
          <a:p>
            <a:r>
              <a:rPr lang="pl-PL" dirty="0" smtClean="0"/>
              <a:t>Czy wystarczy znajomość orbit NEA?</a:t>
            </a:r>
          </a:p>
          <a:p>
            <a:endParaRPr lang="pl-PL" dirty="0" smtClean="0"/>
          </a:p>
          <a:p>
            <a:r>
              <a:rPr lang="pl-PL" dirty="0" smtClean="0"/>
              <a:t>Efekty </a:t>
            </a:r>
            <a:r>
              <a:rPr lang="pl-PL" dirty="0" err="1" smtClean="0"/>
              <a:t>niegrawitacyjne</a:t>
            </a:r>
            <a:r>
              <a:rPr lang="pl-PL" dirty="0" smtClean="0"/>
              <a:t> w ruchu komet.</a:t>
            </a:r>
          </a:p>
          <a:p>
            <a:endParaRPr lang="pl-PL" dirty="0" smtClean="0"/>
          </a:p>
          <a:p>
            <a:r>
              <a:rPr lang="pl-PL" dirty="0" smtClean="0"/>
              <a:t>Skąd się biorą te szacowania?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996952"/>
            <a:ext cx="3609578" cy="360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Miejsce uderzenia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72716"/>
            <a:ext cx="729064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611560" y="6165304"/>
            <a:ext cx="830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Planetoida o rozmiarze 100 m musi się „natrudzić” aby trafić  w gęsto zaludniony obszar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Znajomość orbit NEA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a 38"/>
          <p:cNvGrpSpPr/>
          <p:nvPr/>
        </p:nvGrpSpPr>
        <p:grpSpPr>
          <a:xfrm>
            <a:off x="1187624" y="1124744"/>
            <a:ext cx="7021444" cy="5733256"/>
            <a:chOff x="-1942014" y="330763"/>
            <a:chExt cx="7371270" cy="6415560"/>
          </a:xfrm>
        </p:grpSpPr>
        <p:grpSp>
          <p:nvGrpSpPr>
            <p:cNvPr id="6" name="Grupa 21"/>
            <p:cNvGrpSpPr/>
            <p:nvPr/>
          </p:nvGrpSpPr>
          <p:grpSpPr>
            <a:xfrm>
              <a:off x="714348" y="3000372"/>
              <a:ext cx="4143404" cy="3143272"/>
              <a:chOff x="714348" y="3000372"/>
              <a:chExt cx="4143404" cy="3143272"/>
            </a:xfrm>
          </p:grpSpPr>
          <p:cxnSp>
            <p:nvCxnSpPr>
              <p:cNvPr id="34" name="Łącznik prosty ze strzałką 33"/>
              <p:cNvCxnSpPr/>
              <p:nvPr/>
            </p:nvCxnSpPr>
            <p:spPr>
              <a:xfrm rot="5400000" flipH="1" flipV="1">
                <a:off x="1464050" y="3750074"/>
                <a:ext cx="1500198" cy="79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Łącznik prosty ze strzałką 34"/>
              <p:cNvCxnSpPr/>
              <p:nvPr/>
            </p:nvCxnSpPr>
            <p:spPr>
              <a:xfrm>
                <a:off x="2214546" y="4498982"/>
                <a:ext cx="2643206" cy="1588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ze strzałką 35"/>
              <p:cNvCxnSpPr/>
              <p:nvPr/>
            </p:nvCxnSpPr>
            <p:spPr>
              <a:xfrm rot="5400000">
                <a:off x="642910" y="4572008"/>
                <a:ext cx="1643074" cy="1500198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a 22"/>
            <p:cNvGrpSpPr/>
            <p:nvPr/>
          </p:nvGrpSpPr>
          <p:grpSpPr>
            <a:xfrm rot="19771423">
              <a:off x="1980401" y="3621007"/>
              <a:ext cx="1025057" cy="1345809"/>
              <a:chOff x="1620446" y="2214554"/>
              <a:chExt cx="3493114" cy="4354166"/>
            </a:xfrm>
          </p:grpSpPr>
          <p:cxnSp>
            <p:nvCxnSpPr>
              <p:cNvPr id="31" name="Łącznik prosty ze strzałką 30"/>
              <p:cNvCxnSpPr/>
              <p:nvPr/>
            </p:nvCxnSpPr>
            <p:spPr>
              <a:xfrm rot="5400000" flipH="1" flipV="1">
                <a:off x="1071141" y="3357165"/>
                <a:ext cx="2286016" cy="79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Łącznik prosty ze strzałką 31"/>
              <p:cNvCxnSpPr/>
              <p:nvPr/>
            </p:nvCxnSpPr>
            <p:spPr>
              <a:xfrm rot="1828577" flipV="1">
                <a:off x="2266231" y="4319058"/>
                <a:ext cx="2847329" cy="92881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Łącznik prosty ze strzałką 32"/>
              <p:cNvCxnSpPr/>
              <p:nvPr/>
            </p:nvCxnSpPr>
            <p:spPr>
              <a:xfrm rot="1828577">
                <a:off x="1620446" y="4956493"/>
                <a:ext cx="2359021" cy="1612227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Łuk 8"/>
            <p:cNvSpPr/>
            <p:nvPr/>
          </p:nvSpPr>
          <p:spPr>
            <a:xfrm>
              <a:off x="214282" y="3571876"/>
              <a:ext cx="4500594" cy="2071702"/>
            </a:xfrm>
            <a:prstGeom prst="arc">
              <a:avLst>
                <a:gd name="adj1" fmla="val 20300449"/>
                <a:gd name="adj2" fmla="val 9121049"/>
              </a:avLst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Łuk 9"/>
            <p:cNvSpPr/>
            <p:nvPr/>
          </p:nvSpPr>
          <p:spPr>
            <a:xfrm rot="5818628">
              <a:off x="-2044990" y="433739"/>
              <a:ext cx="6018740" cy="5812787"/>
            </a:xfrm>
            <a:prstGeom prst="arc">
              <a:avLst>
                <a:gd name="adj1" fmla="val 16200000"/>
                <a:gd name="adj2" fmla="val 19812051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1" name="Łącznik prosty 10"/>
            <p:cNvCxnSpPr/>
            <p:nvPr/>
          </p:nvCxnSpPr>
          <p:spPr>
            <a:xfrm rot="16200000" flipH="1">
              <a:off x="1936800" y="4716000"/>
              <a:ext cx="1177614" cy="642943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Łuk 11"/>
            <p:cNvSpPr/>
            <p:nvPr/>
          </p:nvSpPr>
          <p:spPr>
            <a:xfrm rot="8230053">
              <a:off x="1894467" y="4357175"/>
              <a:ext cx="642942" cy="571504"/>
            </a:xfrm>
            <a:prstGeom prst="arc">
              <a:avLst>
                <a:gd name="adj1" fmla="val 15964307"/>
                <a:gd name="adj2" fmla="val 76788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2033294" y="4572008"/>
              <a:ext cx="3241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b="1" dirty="0" smtClean="0">
                  <a:latin typeface="Calibri"/>
                </a:rPr>
                <a:t>Ω</a:t>
              </a:r>
              <a:endParaRPr lang="pl-PL" sz="1600" b="1" dirty="0"/>
            </a:p>
          </p:txBody>
        </p:sp>
        <p:cxnSp>
          <p:nvCxnSpPr>
            <p:cNvPr id="14" name="Łącznik prosty 13"/>
            <p:cNvCxnSpPr/>
            <p:nvPr/>
          </p:nvCxnSpPr>
          <p:spPr>
            <a:xfrm>
              <a:off x="2214546" y="4500570"/>
              <a:ext cx="1000132" cy="714380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Łuk 14"/>
            <p:cNvSpPr/>
            <p:nvPr/>
          </p:nvSpPr>
          <p:spPr>
            <a:xfrm rot="1265393">
              <a:off x="2838352" y="5338691"/>
              <a:ext cx="357190" cy="357190"/>
            </a:xfrm>
            <a:prstGeom prst="arc">
              <a:avLst>
                <a:gd name="adj1" fmla="val 16453316"/>
                <a:gd name="adj2" fmla="val 248989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2961082" y="5338800"/>
              <a:ext cx="253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 smtClean="0">
                  <a:latin typeface="Times New Roman"/>
                  <a:cs typeface="Times New Roman"/>
                </a:rPr>
                <a:t>I</a:t>
              </a:r>
              <a:endParaRPr lang="pl-PL" sz="1600" dirty="0"/>
            </a:p>
          </p:txBody>
        </p:sp>
        <p:sp>
          <p:nvSpPr>
            <p:cNvPr id="17" name="Łuk 16"/>
            <p:cNvSpPr/>
            <p:nvPr/>
          </p:nvSpPr>
          <p:spPr>
            <a:xfrm rot="5851421">
              <a:off x="2466253" y="4810557"/>
              <a:ext cx="496719" cy="510864"/>
            </a:xfrm>
            <a:prstGeom prst="arc">
              <a:avLst>
                <a:gd name="adj1" fmla="val 15464520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2643174" y="500063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b="1" dirty="0" smtClean="0">
                  <a:latin typeface="Calibri"/>
                </a:rPr>
                <a:t>ω</a:t>
              </a:r>
              <a:endParaRPr lang="pl-PL" sz="1600" b="1" dirty="0"/>
            </a:p>
          </p:txBody>
        </p:sp>
        <p:graphicFrame>
          <p:nvGraphicFramePr>
            <p:cNvPr id="19" name="Obiekt 18"/>
            <p:cNvGraphicFramePr>
              <a:graphicFrameLocks noChangeAspect="1"/>
            </p:cNvGraphicFramePr>
            <p:nvPr/>
          </p:nvGraphicFramePr>
          <p:xfrm>
            <a:off x="2285984" y="2928934"/>
            <a:ext cx="203200" cy="292100"/>
          </p:xfrm>
          <a:graphic>
            <a:graphicData uri="http://schemas.openxmlformats.org/presentationml/2006/ole">
              <p:oleObj spid="_x0000_s3074" name="Równanie" r:id="rId3" imgW="203040" imgH="291960" progId="Equation.3">
                <p:embed/>
              </p:oleObj>
            </a:graphicData>
          </a:graphic>
        </p:graphicFrame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4773613" y="4572000"/>
            <a:ext cx="228600" cy="285750"/>
          </p:xfrm>
          <a:graphic>
            <a:graphicData uri="http://schemas.openxmlformats.org/presentationml/2006/ole">
              <p:oleObj spid="_x0000_s3075" name="Równanie" r:id="rId4" imgW="228600" imgH="291960" progId="Equation.3">
                <p:embed/>
              </p:oleObj>
            </a:graphicData>
          </a:graphic>
        </p:graphicFrame>
        <p:graphicFrame>
          <p:nvGraphicFramePr>
            <p:cNvPr id="21" name="Object 4"/>
            <p:cNvGraphicFramePr>
              <a:graphicFrameLocks noChangeAspect="1"/>
            </p:cNvGraphicFramePr>
            <p:nvPr/>
          </p:nvGraphicFramePr>
          <p:xfrm>
            <a:off x="485748" y="5780106"/>
            <a:ext cx="228600" cy="292100"/>
          </p:xfrm>
          <a:graphic>
            <a:graphicData uri="http://schemas.openxmlformats.org/presentationml/2006/ole">
              <p:oleObj spid="_x0000_s3076" name="Równanie" r:id="rId5" imgW="228600" imgH="291960" progId="Equation.3">
                <p:embed/>
              </p:oleObj>
            </a:graphicData>
          </a:graphic>
        </p:graphicFrame>
        <p:sp>
          <p:nvSpPr>
            <p:cNvPr id="22" name="pole tekstowe 21"/>
            <p:cNvSpPr txBox="1"/>
            <p:nvPr/>
          </p:nvSpPr>
          <p:spPr>
            <a:xfrm>
              <a:off x="1457864" y="4335669"/>
              <a:ext cx="7566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ognisko</a:t>
              </a:r>
              <a:endParaRPr lang="pl-PL" sz="1400" b="1" dirty="0"/>
            </a:p>
          </p:txBody>
        </p:sp>
        <p:graphicFrame>
          <p:nvGraphicFramePr>
            <p:cNvPr id="23" name="Obiekt 22"/>
            <p:cNvGraphicFramePr>
              <a:graphicFrameLocks noChangeAspect="1"/>
            </p:cNvGraphicFramePr>
            <p:nvPr/>
          </p:nvGraphicFramePr>
          <p:xfrm>
            <a:off x="1692256" y="3843342"/>
            <a:ext cx="165100" cy="228600"/>
          </p:xfrm>
          <a:graphic>
            <a:graphicData uri="http://schemas.openxmlformats.org/presentationml/2006/ole">
              <p:oleObj spid="_x0000_s3077" name="Równanie" r:id="rId6" imgW="164880" imgH="228600" progId="Equation.3">
                <p:embed/>
              </p:oleObj>
            </a:graphicData>
          </a:graphic>
        </p:graphicFrame>
        <p:graphicFrame>
          <p:nvGraphicFramePr>
            <p:cNvPr id="24" name="Object 6"/>
            <p:cNvGraphicFramePr>
              <a:graphicFrameLocks noChangeAspect="1"/>
            </p:cNvGraphicFramePr>
            <p:nvPr/>
          </p:nvGraphicFramePr>
          <p:xfrm>
            <a:off x="2922588" y="3897313"/>
            <a:ext cx="177800" cy="292100"/>
          </p:xfrm>
          <a:graphic>
            <a:graphicData uri="http://schemas.openxmlformats.org/presentationml/2006/ole">
              <p:oleObj spid="_x0000_s3078" name="Równanie" r:id="rId7" imgW="177480" imgH="291960" progId="Equation.3">
                <p:embed/>
              </p:oleObj>
            </a:graphicData>
          </a:graphic>
        </p:graphicFrame>
        <p:graphicFrame>
          <p:nvGraphicFramePr>
            <p:cNvPr id="25" name="Object 7"/>
            <p:cNvGraphicFramePr>
              <a:graphicFrameLocks noChangeAspect="1"/>
            </p:cNvGraphicFramePr>
            <p:nvPr/>
          </p:nvGraphicFramePr>
          <p:xfrm>
            <a:off x="2779713" y="4643438"/>
            <a:ext cx="177800" cy="228600"/>
          </p:xfrm>
          <a:graphic>
            <a:graphicData uri="http://schemas.openxmlformats.org/presentationml/2006/ole">
              <p:oleObj spid="_x0000_s3079" name="Równanie" r:id="rId8" imgW="177480" imgH="228600" progId="Equation.3">
                <p:embed/>
              </p:oleObj>
            </a:graphicData>
          </a:graphic>
        </p:graphicFrame>
        <p:sp>
          <p:nvSpPr>
            <p:cNvPr id="26" name="pole tekstowe 25"/>
            <p:cNvSpPr txBox="1"/>
            <p:nvPr/>
          </p:nvSpPr>
          <p:spPr>
            <a:xfrm>
              <a:off x="3230212" y="3519074"/>
              <a:ext cx="634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orbita</a:t>
              </a:r>
              <a:endParaRPr lang="pl-PL" sz="1400" b="1" dirty="0"/>
            </a:p>
          </p:txBody>
        </p:sp>
        <p:sp>
          <p:nvSpPr>
            <p:cNvPr id="27" name="pole tekstowe 26"/>
            <p:cNvSpPr txBox="1"/>
            <p:nvPr/>
          </p:nvSpPr>
          <p:spPr>
            <a:xfrm>
              <a:off x="4385380" y="3691598"/>
              <a:ext cx="1043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płaszczyzna</a:t>
              </a:r>
            </a:p>
            <a:p>
              <a:r>
                <a:rPr lang="pl-PL" sz="1400" b="1" dirty="0" smtClean="0"/>
                <a:t>odniesienia</a:t>
              </a:r>
              <a:endParaRPr lang="pl-PL" sz="1400" b="1" dirty="0"/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3211218" y="5000636"/>
              <a:ext cx="1146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err="1" smtClean="0"/>
                <a:t>perycentrum</a:t>
              </a:r>
              <a:endParaRPr lang="pl-PL" sz="1400" b="1" dirty="0"/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384851" y="6143644"/>
              <a:ext cx="1444481" cy="602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 smtClean="0"/>
                <a:t>kierunek</a:t>
              </a:r>
            </a:p>
            <a:p>
              <a:r>
                <a:rPr lang="pl-PL" sz="1400" b="1" dirty="0" smtClean="0"/>
                <a:t>odniesienia</a:t>
              </a:r>
              <a:endParaRPr lang="pl-PL" sz="1400" b="1" dirty="0"/>
            </a:p>
          </p:txBody>
        </p:sp>
        <p:sp>
          <p:nvSpPr>
            <p:cNvPr id="30" name="pole tekstowe 29"/>
            <p:cNvSpPr txBox="1"/>
            <p:nvPr/>
          </p:nvSpPr>
          <p:spPr>
            <a:xfrm>
              <a:off x="2690617" y="5620424"/>
              <a:ext cx="10241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węzeł</a:t>
              </a:r>
            </a:p>
            <a:p>
              <a:r>
                <a:rPr lang="pl-PL" sz="1400" b="1" dirty="0" smtClean="0"/>
                <a:t>wstępujący</a:t>
              </a:r>
              <a:endParaRPr lang="pl-PL" sz="1400" b="1" dirty="0"/>
            </a:p>
          </p:txBody>
        </p:sp>
      </p:grpSp>
      <p:grpSp>
        <p:nvGrpSpPr>
          <p:cNvPr id="40" name="Grupa 10"/>
          <p:cNvGrpSpPr/>
          <p:nvPr/>
        </p:nvGrpSpPr>
        <p:grpSpPr>
          <a:xfrm>
            <a:off x="0" y="1556792"/>
            <a:ext cx="3312368" cy="4824536"/>
            <a:chOff x="453701" y="1571611"/>
            <a:chExt cx="3585897" cy="5041657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6200000">
              <a:off x="-108136" y="2465535"/>
              <a:ext cx="5041657" cy="3253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2" name="pole tekstowe 41"/>
            <p:cNvSpPr txBox="1"/>
            <p:nvPr/>
          </p:nvSpPr>
          <p:spPr>
            <a:xfrm>
              <a:off x="453701" y="5500702"/>
              <a:ext cx="832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bliskie</a:t>
              </a:r>
            </a:p>
            <a:p>
              <a:r>
                <a:rPr lang="pl-PL" sz="1400" b="1" dirty="0" smtClean="0"/>
                <a:t>przejście</a:t>
              </a:r>
              <a:endParaRPr lang="pl-PL" sz="1400" b="1" dirty="0"/>
            </a:p>
          </p:txBody>
        </p:sp>
        <p:sp>
          <p:nvSpPr>
            <p:cNvPr id="43" name="pole tekstowe 42"/>
            <p:cNvSpPr txBox="1"/>
            <p:nvPr/>
          </p:nvSpPr>
          <p:spPr>
            <a:xfrm>
              <a:off x="1428728" y="3227795"/>
              <a:ext cx="101720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orbita</a:t>
              </a:r>
            </a:p>
            <a:p>
              <a:r>
                <a:rPr lang="pl-PL" sz="1400" b="1" dirty="0" smtClean="0"/>
                <a:t>planetoidy,</a:t>
              </a:r>
            </a:p>
            <a:p>
              <a:r>
                <a:rPr lang="pl-PL" sz="1400" b="1" dirty="0" smtClean="0"/>
                <a:t>komety</a:t>
              </a:r>
            </a:p>
          </p:txBody>
        </p:sp>
        <p:sp>
          <p:nvSpPr>
            <p:cNvPr id="44" name="pole tekstowe 43"/>
            <p:cNvSpPr txBox="1"/>
            <p:nvPr/>
          </p:nvSpPr>
          <p:spPr>
            <a:xfrm>
              <a:off x="2468127" y="3643314"/>
              <a:ext cx="7465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orbita</a:t>
              </a:r>
            </a:p>
            <a:p>
              <a:r>
                <a:rPr lang="pl-PL" sz="1400" b="1" dirty="0" smtClean="0"/>
                <a:t>Jowisza</a:t>
              </a:r>
              <a:endParaRPr lang="pl-PL" sz="1400" b="1" dirty="0"/>
            </a:p>
          </p:txBody>
        </p:sp>
        <p:sp>
          <p:nvSpPr>
            <p:cNvPr id="45" name="pole tekstowe 44"/>
            <p:cNvSpPr txBox="1"/>
            <p:nvPr/>
          </p:nvSpPr>
          <p:spPr>
            <a:xfrm>
              <a:off x="1928794" y="5050049"/>
              <a:ext cx="675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Słońce</a:t>
              </a:r>
              <a:endParaRPr lang="pl-PL" sz="1400" b="1" dirty="0"/>
            </a:p>
          </p:txBody>
        </p:sp>
      </p:grpSp>
      <p:sp>
        <p:nvSpPr>
          <p:cNvPr id="46" name="pole tekstowe 45"/>
          <p:cNvSpPr txBox="1"/>
          <p:nvPr/>
        </p:nvSpPr>
        <p:spPr>
          <a:xfrm>
            <a:off x="5400600" y="692696"/>
            <a:ext cx="3995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Perturbacje powodują nagłe zmiany parametrów orbity. </a:t>
            </a:r>
          </a:p>
          <a:p>
            <a:endParaRPr lang="pl-PL" dirty="0" smtClean="0"/>
          </a:p>
          <a:p>
            <a:r>
              <a:rPr lang="pl-PL" dirty="0" smtClean="0"/>
              <a:t>Obiekt, który nie stanowił zagrożenia może nagle stać się niebezpieczny i na odwrót</a:t>
            </a:r>
          </a:p>
          <a:p>
            <a:endParaRPr lang="pl-PL" dirty="0" smtClean="0"/>
          </a:p>
          <a:p>
            <a:r>
              <a:rPr lang="pl-PL" dirty="0" smtClean="0"/>
              <a:t>W długich okresach czasu orbity planetoid są chaotyczne</a:t>
            </a:r>
            <a:endParaRPr lang="pl-PL" dirty="0"/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2" y="764704"/>
            <a:ext cx="238677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Układ Słoneczny</a:t>
            </a:r>
            <a:endParaRPr lang="pl-PL" sz="28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5282952" cy="528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5580112" y="821025"/>
            <a:ext cx="347050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8 planet – Merkury, Wenus,</a:t>
            </a:r>
          </a:p>
          <a:p>
            <a:r>
              <a:rPr lang="pl-PL" dirty="0" smtClean="0"/>
              <a:t>Ziemia, Mars, Jowisz, Saturn,</a:t>
            </a:r>
          </a:p>
          <a:p>
            <a:r>
              <a:rPr lang="pl-PL" dirty="0" smtClean="0"/>
              <a:t>Uran, Neptun</a:t>
            </a:r>
          </a:p>
          <a:p>
            <a:endParaRPr lang="pl-PL" dirty="0" smtClean="0"/>
          </a:p>
          <a:p>
            <a:r>
              <a:rPr lang="pl-PL" dirty="0" smtClean="0"/>
              <a:t>5 planet karłowatych – Ceres, </a:t>
            </a:r>
          </a:p>
          <a:p>
            <a:r>
              <a:rPr lang="pl-PL" dirty="0" smtClean="0"/>
              <a:t>Pluton, </a:t>
            </a:r>
            <a:r>
              <a:rPr lang="pl-PL" dirty="0" err="1" smtClean="0"/>
              <a:t>Haumea</a:t>
            </a:r>
            <a:r>
              <a:rPr lang="pl-PL" dirty="0" smtClean="0"/>
              <a:t>, </a:t>
            </a:r>
            <a:r>
              <a:rPr lang="pl-PL" dirty="0" err="1" smtClean="0"/>
              <a:t>Makemake</a:t>
            </a:r>
            <a:r>
              <a:rPr lang="pl-PL" dirty="0" smtClean="0"/>
              <a:t>, Eris</a:t>
            </a:r>
          </a:p>
          <a:p>
            <a:endParaRPr lang="pl-PL" dirty="0" smtClean="0"/>
          </a:p>
          <a:p>
            <a:r>
              <a:rPr lang="pl-PL" dirty="0" smtClean="0"/>
              <a:t>Pas planetoid – pomiędzy orbitą</a:t>
            </a:r>
          </a:p>
          <a:p>
            <a:r>
              <a:rPr lang="pl-PL" dirty="0" smtClean="0"/>
              <a:t>Marsa i Jowisza, 700 </a:t>
            </a:r>
            <a:r>
              <a:rPr lang="pl-PL" dirty="0" err="1" smtClean="0"/>
              <a:t>tys</a:t>
            </a:r>
            <a:r>
              <a:rPr lang="pl-PL" dirty="0" smtClean="0"/>
              <a:t> – 1.7 mln</a:t>
            </a:r>
          </a:p>
          <a:p>
            <a:r>
              <a:rPr lang="pl-PL" dirty="0" smtClean="0"/>
              <a:t>obiektów</a:t>
            </a:r>
          </a:p>
          <a:p>
            <a:endParaRPr lang="pl-PL" dirty="0" smtClean="0"/>
          </a:p>
          <a:p>
            <a:r>
              <a:rPr lang="pl-PL" dirty="0" smtClean="0"/>
              <a:t>Pas </a:t>
            </a:r>
            <a:r>
              <a:rPr lang="pl-PL" dirty="0" err="1" smtClean="0"/>
              <a:t>Kuipera</a:t>
            </a:r>
            <a:r>
              <a:rPr lang="pl-PL" dirty="0" smtClean="0"/>
              <a:t> – poza orbitą Neptuna,</a:t>
            </a:r>
          </a:p>
          <a:p>
            <a:r>
              <a:rPr lang="pl-PL" dirty="0" smtClean="0"/>
              <a:t>30 – 55 j.a.</a:t>
            </a:r>
          </a:p>
          <a:p>
            <a:endParaRPr lang="pl-PL" dirty="0" smtClean="0"/>
          </a:p>
          <a:p>
            <a:r>
              <a:rPr lang="pl-PL" dirty="0" smtClean="0"/>
              <a:t>Obłok </a:t>
            </a:r>
            <a:r>
              <a:rPr lang="pl-PL" dirty="0" err="1" smtClean="0"/>
              <a:t>Oorta</a:t>
            </a:r>
            <a:r>
              <a:rPr lang="pl-PL" dirty="0" smtClean="0"/>
              <a:t> – 300-100 000 j.a.</a:t>
            </a:r>
          </a:p>
          <a:p>
            <a:r>
              <a:rPr lang="pl-PL" dirty="0" smtClean="0"/>
              <a:t>brak znanych obiektów</a:t>
            </a:r>
          </a:p>
          <a:p>
            <a:endParaRPr lang="pl-PL" dirty="0" smtClean="0"/>
          </a:p>
          <a:p>
            <a:r>
              <a:rPr lang="pl-PL" dirty="0" smtClean="0"/>
              <a:t>Czy tych ciał jest na tyle dużo, że </a:t>
            </a:r>
          </a:p>
          <a:p>
            <a:r>
              <a:rPr lang="pl-PL" dirty="0" smtClean="0"/>
              <a:t>mogą się zderzać?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Perturbacje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10"/>
          <p:cNvSpPr>
            <a:spLocks noChangeAspect="1" noChangeArrowheads="1"/>
          </p:cNvSpPr>
          <p:nvPr/>
        </p:nvSpPr>
        <p:spPr bwMode="auto">
          <a:xfrm>
            <a:off x="5687145" y="3991905"/>
            <a:ext cx="2384425" cy="197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grpSp>
        <p:nvGrpSpPr>
          <p:cNvPr id="6" name="Grupa 5"/>
          <p:cNvGrpSpPr/>
          <p:nvPr/>
        </p:nvGrpSpPr>
        <p:grpSpPr>
          <a:xfrm>
            <a:off x="1894594" y="3698222"/>
            <a:ext cx="2940029" cy="2443162"/>
            <a:chOff x="1800225" y="1619250"/>
            <a:chExt cx="2940029" cy="2443162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039916" y="3708399"/>
              <a:ext cx="2700338" cy="3540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b="1" dirty="0" err="1"/>
                <a:t>Urbain</a:t>
              </a:r>
              <a:r>
                <a:rPr lang="en-GB" b="1" dirty="0"/>
                <a:t> Jean Le </a:t>
              </a:r>
              <a:r>
                <a:rPr lang="en-GB" b="1" dirty="0" err="1"/>
                <a:t>Verrier</a:t>
              </a:r>
              <a:r>
                <a:rPr lang="en-GB" b="1" dirty="0"/>
                <a:t> </a:t>
              </a:r>
            </a:p>
          </p:txBody>
        </p:sp>
        <p:sp>
          <p:nvSpPr>
            <p:cNvPr id="9" name="AutoShape 8"/>
            <p:cNvSpPr>
              <a:spLocks noChangeAspect="1" noChangeArrowheads="1"/>
            </p:cNvSpPr>
            <p:nvPr/>
          </p:nvSpPr>
          <p:spPr bwMode="auto">
            <a:xfrm>
              <a:off x="1800225" y="1619250"/>
              <a:ext cx="1620838" cy="1800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39916" y="1779573"/>
              <a:ext cx="1715369" cy="1962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1" name="Grupa 10"/>
          <p:cNvGrpSpPr/>
          <p:nvPr/>
        </p:nvGrpSpPr>
        <p:grpSpPr>
          <a:xfrm>
            <a:off x="6109436" y="1340768"/>
            <a:ext cx="2339975" cy="2362206"/>
            <a:chOff x="6826262" y="2700338"/>
            <a:chExt cx="2339975" cy="2362206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6826262" y="4708531"/>
              <a:ext cx="2339975" cy="3540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b="1" dirty="0"/>
                <a:t>John Couch Adams</a:t>
              </a:r>
            </a:p>
          </p:txBody>
        </p:sp>
        <p:sp>
          <p:nvSpPr>
            <p:cNvPr id="13" name="AutoShape 7"/>
            <p:cNvSpPr>
              <a:spLocks noChangeAspect="1" noChangeArrowheads="1"/>
            </p:cNvSpPr>
            <p:nvPr/>
          </p:nvSpPr>
          <p:spPr bwMode="auto">
            <a:xfrm>
              <a:off x="7380288" y="2700338"/>
              <a:ext cx="1620837" cy="1800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26328" y="2708267"/>
              <a:ext cx="1823265" cy="201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3750" y="4341164"/>
            <a:ext cx="2485869" cy="186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Grupa 15"/>
          <p:cNvGrpSpPr/>
          <p:nvPr/>
        </p:nvGrpSpPr>
        <p:grpSpPr>
          <a:xfrm>
            <a:off x="4037734" y="1983710"/>
            <a:ext cx="2879725" cy="2743219"/>
            <a:chOff x="1682726" y="4319588"/>
            <a:chExt cx="2879725" cy="2743219"/>
          </a:xfrm>
        </p:grpSpPr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1682726" y="6708795"/>
              <a:ext cx="2879725" cy="3540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b="1" dirty="0"/>
                <a:t>Johann Gottfried Galle</a:t>
              </a:r>
            </a:p>
          </p:txBody>
        </p:sp>
        <p:sp>
          <p:nvSpPr>
            <p:cNvPr id="18" name="AutoShape 9"/>
            <p:cNvSpPr>
              <a:spLocks noChangeAspect="1" noChangeArrowheads="1"/>
            </p:cNvSpPr>
            <p:nvPr/>
          </p:nvSpPr>
          <p:spPr bwMode="auto">
            <a:xfrm>
              <a:off x="1800225" y="4319588"/>
              <a:ext cx="1587500" cy="1730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pic>
          <p:nvPicPr>
            <p:cNvPr id="19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82726" y="4494217"/>
              <a:ext cx="1928826" cy="2191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Prostokąt 19"/>
          <p:cNvSpPr/>
          <p:nvPr/>
        </p:nvSpPr>
        <p:spPr>
          <a:xfrm>
            <a:off x="251520" y="1181651"/>
            <a:ext cx="455041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23 września 1846 w obserwatorium berlińskim</a:t>
            </a:r>
          </a:p>
          <a:p>
            <a:r>
              <a:rPr lang="pl-PL" dirty="0" smtClean="0"/>
              <a:t>Johann Gottfried </a:t>
            </a:r>
            <a:r>
              <a:rPr lang="pl-PL" dirty="0" err="1" smtClean="0"/>
              <a:t>Galle</a:t>
            </a:r>
            <a:r>
              <a:rPr lang="pl-PL" dirty="0" smtClean="0"/>
              <a:t> odkrywa kolejną </a:t>
            </a:r>
          </a:p>
          <a:p>
            <a:r>
              <a:rPr lang="pl-PL" dirty="0" smtClean="0"/>
              <a:t>planetę Układu Słonecznego – Neptuna.</a:t>
            </a:r>
          </a:p>
          <a:p>
            <a:endParaRPr lang="pl-PL" dirty="0" smtClean="0"/>
          </a:p>
          <a:p>
            <a:r>
              <a:rPr lang="pl-PL" dirty="0" smtClean="0"/>
              <a:t>Jednak to odkrycie było dokonane </a:t>
            </a:r>
          </a:p>
          <a:p>
            <a:r>
              <a:rPr lang="pl-PL" dirty="0" smtClean="0"/>
              <a:t>wcześniej na papierze – wielki </a:t>
            </a:r>
          </a:p>
          <a:p>
            <a:r>
              <a:rPr lang="pl-PL" dirty="0" smtClean="0"/>
              <a:t>sukces mechaniki nieba i teorii </a:t>
            </a:r>
          </a:p>
          <a:p>
            <a:r>
              <a:rPr lang="pl-PL" dirty="0" smtClean="0"/>
              <a:t>perturbacji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7038130" y="618641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1851-1897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Efekty </a:t>
            </a:r>
            <a:r>
              <a:rPr lang="pl-PL" sz="2800" i="1" dirty="0" err="1" smtClean="0"/>
              <a:t>niegrawitacyjne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608512" cy="50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364088" y="1196752"/>
            <a:ext cx="34270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Odrzut spowodowany gwałtowną </a:t>
            </a:r>
          </a:p>
          <a:p>
            <a:r>
              <a:rPr lang="pl-PL" dirty="0" smtClean="0"/>
              <a:t>sublimacją na powierzchni komety</a:t>
            </a:r>
          </a:p>
          <a:p>
            <a:endParaRPr lang="pl-PL" dirty="0" smtClean="0"/>
          </a:p>
          <a:p>
            <a:r>
              <a:rPr lang="pl-PL" dirty="0" smtClean="0"/>
              <a:t>Obszary takie pojawiają się losowo</a:t>
            </a:r>
          </a:p>
          <a:p>
            <a:endParaRPr lang="pl-PL" dirty="0" smtClean="0"/>
          </a:p>
          <a:p>
            <a:endParaRPr lang="pl-PL" dirty="0" smtClean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140968"/>
            <a:ext cx="30963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Jak oszacować tempo zderzeń?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3419872" y="764704"/>
            <a:ext cx="540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Najprostszą metodą jest zliczanie ilości i wieku kraterów.</a:t>
            </a:r>
          </a:p>
          <a:p>
            <a:endParaRPr lang="pl-PL" dirty="0" smtClean="0"/>
          </a:p>
          <a:p>
            <a:r>
              <a:rPr lang="pl-PL" dirty="0" smtClean="0"/>
              <a:t>Na Ziemi dużych kraterów jest niespełna 200</a:t>
            </a:r>
          </a:p>
          <a:p>
            <a:endParaRPr lang="pl-PL" dirty="0" smtClean="0"/>
          </a:p>
          <a:p>
            <a:r>
              <a:rPr lang="pl-PL" dirty="0" err="1" smtClean="0"/>
              <a:t>Kraterowanie</a:t>
            </a:r>
            <a:r>
              <a:rPr lang="pl-PL" dirty="0" smtClean="0"/>
              <a:t> układu Ziemia-Księżyc wskazuje na stałe tempo w ostatnich 3 mld lat</a:t>
            </a:r>
          </a:p>
          <a:p>
            <a:endParaRPr lang="pl-PL" dirty="0" smtClean="0"/>
          </a:p>
          <a:p>
            <a:r>
              <a:rPr lang="pl-PL" dirty="0" smtClean="0"/>
              <a:t>Przydatne są również obserwacje zderzeń z innymi ciałami US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429000"/>
            <a:ext cx="6228692" cy="301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33425"/>
            <a:ext cx="2736304" cy="276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Inne zderzenia obserwowane współcześnie</a:t>
            </a:r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0" y="9714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ciągu 13 lat sonda SOHO obserwowała ponad 2000 komet. Większość z nich spadła na Słońce</a:t>
            </a:r>
            <a:endParaRPr lang="pl-PL" dirty="0"/>
          </a:p>
        </p:txBody>
      </p:sp>
      <p:pic>
        <p:nvPicPr>
          <p:cNvPr id="6" name="2comets_C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484784"/>
            <a:ext cx="6816757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Inne zderzenia obserwowane współcześnie</a:t>
            </a:r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19"/>
            <a:ext cx="3312368" cy="57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908720"/>
            <a:ext cx="4320480" cy="295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4067944" y="4437112"/>
            <a:ext cx="486511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Planetoida P/2010 A2 była początkowo </a:t>
            </a:r>
          </a:p>
          <a:p>
            <a:r>
              <a:rPr lang="pl-PL" dirty="0" smtClean="0"/>
              <a:t>podejrzewana o to, że jest kometą należącą do </a:t>
            </a:r>
          </a:p>
          <a:p>
            <a:r>
              <a:rPr lang="pl-PL" dirty="0" smtClean="0"/>
              <a:t>głównego pasa planetoid. Po kilku miesiącach </a:t>
            </a:r>
          </a:p>
          <a:p>
            <a:r>
              <a:rPr lang="pl-PL" dirty="0" smtClean="0"/>
              <a:t>ogon zaniknął. Wydaje się, że jego pojawienie</a:t>
            </a:r>
          </a:p>
          <a:p>
            <a:r>
              <a:rPr lang="pl-PL" dirty="0" smtClean="0"/>
              <a:t>było spowodowane zderzeniem z innym obiektem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err="1" smtClean="0"/>
              <a:t>Shoemaker</a:t>
            </a:r>
            <a:r>
              <a:rPr lang="pl-PL" sz="2800" i="1" dirty="0" smtClean="0"/>
              <a:t> – </a:t>
            </a:r>
            <a:r>
              <a:rPr lang="pl-PL" sz="2800" i="1" dirty="0" err="1" smtClean="0"/>
              <a:t>Levy</a:t>
            </a:r>
            <a:r>
              <a:rPr lang="pl-PL" sz="2800" i="1" dirty="0" smtClean="0"/>
              <a:t> 9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634938"/>
            <a:ext cx="76200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657092" y="6084004"/>
            <a:ext cx="5109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dirty="0" smtClean="0">
                <a:latin typeface="Arial" charset="0"/>
                <a:cs typeface="Arial" charset="0"/>
              </a:rPr>
              <a:t>Komety </a:t>
            </a:r>
            <a:r>
              <a:rPr lang="pl-PL" dirty="0" err="1" smtClean="0">
                <a:latin typeface="Arial" charset="0"/>
                <a:cs typeface="Arial" charset="0"/>
              </a:rPr>
              <a:t>Shoemaker-Levy</a:t>
            </a:r>
            <a:r>
              <a:rPr lang="pl-PL" dirty="0" smtClean="0">
                <a:latin typeface="Arial" charset="0"/>
                <a:cs typeface="Arial" charset="0"/>
              </a:rPr>
              <a:t> 9 w dniu 17.05.1994 r.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95536" y="1124744"/>
            <a:ext cx="84838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Odkryta 24.03.1993 r. przez:</a:t>
            </a:r>
          </a:p>
          <a:p>
            <a:r>
              <a:rPr lang="pl-PL" dirty="0" smtClean="0"/>
              <a:t>			Carolyn </a:t>
            </a:r>
            <a:r>
              <a:rPr lang="pl-PL" dirty="0" err="1" smtClean="0"/>
              <a:t>Shoemaker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Eugene M. </a:t>
            </a:r>
            <a:r>
              <a:rPr lang="pl-PL" dirty="0" err="1" smtClean="0"/>
              <a:t>Shoemaker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David </a:t>
            </a:r>
            <a:r>
              <a:rPr lang="pl-PL" dirty="0" err="1" smtClean="0"/>
              <a:t>Levy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		Philippe </a:t>
            </a:r>
            <a:r>
              <a:rPr lang="pl-PL" dirty="0" err="1" smtClean="0"/>
              <a:t>Bendjoya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Stosunkowo szybko okazuje się, że kometa uderzy w Jowisza. Wszystkie działające wtedy </a:t>
            </a:r>
          </a:p>
          <a:p>
            <a:r>
              <a:rPr lang="pl-PL" dirty="0" smtClean="0"/>
              <a:t>obserwatoria ziemskie i orbitalne skierowane zostały na Jowisza.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err="1" smtClean="0"/>
              <a:t>Shoemaker</a:t>
            </a:r>
            <a:r>
              <a:rPr lang="pl-PL" sz="2800" i="1" dirty="0" smtClean="0"/>
              <a:t> – </a:t>
            </a:r>
            <a:r>
              <a:rPr lang="pl-PL" sz="2800" i="1" dirty="0" err="1" smtClean="0"/>
              <a:t>Levy</a:t>
            </a:r>
            <a:r>
              <a:rPr lang="pl-PL" sz="2800" i="1" dirty="0" smtClean="0"/>
              <a:t> 9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3816102" cy="436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251520" y="5445224"/>
            <a:ext cx="39601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Uderzenie pierwszego fragmentu (A) z </a:t>
            </a:r>
          </a:p>
          <a:p>
            <a:r>
              <a:rPr lang="pl-PL" dirty="0" smtClean="0"/>
              <a:t>prędkością 60 km/s.  Powstała kula ognia miała temperaturę ok. 24000 K. </a:t>
            </a:r>
            <a:endParaRPr lang="pl-PL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490384"/>
            <a:ext cx="5103465" cy="188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4211638" y="980728"/>
            <a:ext cx="47857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Największy fragment (G) uderzył 18 lipca o </a:t>
            </a:r>
          </a:p>
          <a:p>
            <a:r>
              <a:rPr lang="pl-PL" dirty="0" smtClean="0"/>
              <a:t>godz. 07:33. Plama widoczna po uderzeniu </a:t>
            </a:r>
          </a:p>
          <a:p>
            <a:r>
              <a:rPr lang="pl-PL" dirty="0" smtClean="0"/>
              <a:t>miała 12000 km średnicy. Wydzielona </a:t>
            </a:r>
          </a:p>
          <a:p>
            <a:r>
              <a:rPr lang="pl-PL" dirty="0" smtClean="0"/>
              <a:t>została energia równoważna 6 mln megaton</a:t>
            </a:r>
          </a:p>
          <a:p>
            <a:r>
              <a:rPr lang="pl-PL" dirty="0" smtClean="0"/>
              <a:t>trotylu (600 razy więcej niż cały arsenał atomowy</a:t>
            </a:r>
          </a:p>
          <a:p>
            <a:r>
              <a:rPr lang="pl-PL" dirty="0" smtClean="0"/>
              <a:t>na Ziemi)</a:t>
            </a:r>
          </a:p>
          <a:p>
            <a:endParaRPr lang="pl-PL" dirty="0" smtClean="0"/>
          </a:p>
          <a:p>
            <a:r>
              <a:rPr lang="pl-PL" dirty="0" smtClean="0"/>
              <a:t>1 megatona trotylu = 4,184 x 10</a:t>
            </a:r>
            <a:r>
              <a:rPr lang="pl-PL" baseline="30000" dirty="0" smtClean="0"/>
              <a:t>15</a:t>
            </a:r>
            <a:r>
              <a:rPr lang="pl-PL" dirty="0" smtClean="0"/>
              <a:t> J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572000" y="5661248"/>
            <a:ext cx="443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Uderzenie fragmentu G sfotografowane przez</a:t>
            </a:r>
          </a:p>
          <a:p>
            <a:r>
              <a:rPr lang="pl-PL" dirty="0" smtClean="0"/>
              <a:t>sondę Galileo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Katastrofa tunguska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36147"/>
            <a:ext cx="4903747" cy="376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572253" y="1124744"/>
            <a:ext cx="35717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30.06.1908 r. około 0:14 UT</a:t>
            </a:r>
          </a:p>
          <a:p>
            <a:endParaRPr lang="pl-PL" dirty="0" smtClean="0"/>
          </a:p>
          <a:p>
            <a:r>
              <a:rPr lang="pl-PL" dirty="0" smtClean="0"/>
              <a:t>Pierwsza ekspedycja dopiero </a:t>
            </a:r>
          </a:p>
          <a:p>
            <a:r>
              <a:rPr lang="pl-PL" dirty="0" smtClean="0"/>
              <a:t>w 1927 r. (Leonid Kulik)</a:t>
            </a:r>
          </a:p>
          <a:p>
            <a:endParaRPr lang="pl-PL" dirty="0" smtClean="0"/>
          </a:p>
          <a:p>
            <a:r>
              <a:rPr lang="pl-PL" dirty="0" smtClean="0"/>
              <a:t>Energię szacuje się na 5-30 megaton</a:t>
            </a:r>
          </a:p>
          <a:p>
            <a:endParaRPr lang="pl-PL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429000"/>
            <a:ext cx="4530632" cy="294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395536" y="5085184"/>
            <a:ext cx="34551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Skutki wskazują na to, że obiekt </a:t>
            </a:r>
          </a:p>
          <a:p>
            <a:r>
              <a:rPr lang="pl-PL" dirty="0" smtClean="0"/>
              <a:t>eksplodował na wysokości 5-10 km</a:t>
            </a:r>
          </a:p>
          <a:p>
            <a:endParaRPr lang="pl-PL" dirty="0" smtClean="0"/>
          </a:p>
          <a:p>
            <a:r>
              <a:rPr lang="pl-PL" dirty="0" smtClean="0"/>
              <a:t>Kometa/planetoida miała rozmiar</a:t>
            </a:r>
          </a:p>
          <a:p>
            <a:r>
              <a:rPr lang="pl-PL" dirty="0" smtClean="0"/>
              <a:t>kilkuset metrów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Katastrofa tunguska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5796136" y="1196752"/>
            <a:ext cx="344094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Ponad 2000 km</a:t>
            </a:r>
            <a:r>
              <a:rPr lang="pl-PL" baseline="30000" dirty="0" smtClean="0"/>
              <a:t>2</a:t>
            </a:r>
            <a:r>
              <a:rPr lang="pl-PL" dirty="0" smtClean="0"/>
              <a:t> zniszczeń</a:t>
            </a:r>
          </a:p>
          <a:p>
            <a:endParaRPr lang="pl-PL" dirty="0" smtClean="0"/>
          </a:p>
          <a:p>
            <a:r>
              <a:rPr lang="pl-PL" dirty="0" smtClean="0"/>
              <a:t>Przewrócone 80 mln drzew</a:t>
            </a:r>
          </a:p>
          <a:p>
            <a:endParaRPr lang="pl-PL" dirty="0" smtClean="0"/>
          </a:p>
          <a:p>
            <a:r>
              <a:rPr lang="pl-PL" dirty="0" smtClean="0"/>
              <a:t>Fale sejsmiczne zarejestrowano </a:t>
            </a:r>
          </a:p>
          <a:p>
            <a:r>
              <a:rPr lang="pl-PL" dirty="0" smtClean="0"/>
              <a:t>na całym świecie, białe noce nad </a:t>
            </a:r>
          </a:p>
          <a:p>
            <a:r>
              <a:rPr lang="pl-PL" dirty="0" smtClean="0"/>
              <a:t>całą Eurazją</a:t>
            </a:r>
          </a:p>
          <a:p>
            <a:endParaRPr lang="pl-PL" dirty="0" smtClean="0"/>
          </a:p>
          <a:p>
            <a:r>
              <a:rPr lang="pl-PL" dirty="0" smtClean="0"/>
              <a:t>Brak krateru!!</a:t>
            </a:r>
          </a:p>
          <a:p>
            <a:endParaRPr lang="pl-PL" dirty="0" smtClean="0"/>
          </a:p>
          <a:p>
            <a:r>
              <a:rPr lang="pl-PL" dirty="0" smtClean="0"/>
              <a:t>Dokładne badania wykonane przez</a:t>
            </a:r>
          </a:p>
          <a:p>
            <a:r>
              <a:rPr lang="pl-PL" dirty="0" smtClean="0"/>
              <a:t>grupę z Uniwersytetu Bolońskiego</a:t>
            </a:r>
          </a:p>
          <a:p>
            <a:r>
              <a:rPr lang="pl-PL" dirty="0" smtClean="0"/>
              <a:t>wskazują, że krater jednak jest. </a:t>
            </a:r>
          </a:p>
          <a:p>
            <a:endParaRPr lang="pl-PL" dirty="0" smtClean="0"/>
          </a:p>
          <a:p>
            <a:r>
              <a:rPr lang="pl-PL" dirty="0" smtClean="0"/>
              <a:t>Prawdopodobnie jest nim </a:t>
            </a:r>
          </a:p>
          <a:p>
            <a:r>
              <a:rPr lang="pl-PL" dirty="0" smtClean="0"/>
              <a:t>jezioro </a:t>
            </a:r>
            <a:r>
              <a:rPr lang="pl-PL" dirty="0" err="1" smtClean="0"/>
              <a:t>Czeko</a:t>
            </a:r>
            <a:r>
              <a:rPr lang="pl-PL" dirty="0" smtClean="0"/>
              <a:t> znajdujące się </a:t>
            </a:r>
          </a:p>
          <a:p>
            <a:r>
              <a:rPr lang="pl-PL" dirty="0" smtClean="0"/>
              <a:t>8 km od centrum eksplozji.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44774"/>
            <a:ext cx="5522604" cy="356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67544" y="5589240"/>
            <a:ext cx="4768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Jezioro </a:t>
            </a:r>
            <a:r>
              <a:rPr lang="pl-PL" dirty="0" err="1" smtClean="0"/>
              <a:t>Czeko</a:t>
            </a:r>
            <a:r>
              <a:rPr lang="pl-PL" dirty="0" smtClean="0"/>
              <a:t> – 700 m długości, 360m szerokości,</a:t>
            </a:r>
          </a:p>
          <a:p>
            <a:r>
              <a:rPr lang="pl-PL" dirty="0" smtClean="0"/>
              <a:t>		głębokość – 50 m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5795359" cy="44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Pozostaje czekać…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2195736" y="5877272"/>
            <a:ext cx="1713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 smtClean="0"/>
              <a:t>neo.jpl.nasa.gov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300192" y="692696"/>
            <a:ext cx="300191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Zamiast bać się na zapas</a:t>
            </a:r>
          </a:p>
          <a:p>
            <a:r>
              <a:rPr lang="pl-PL" dirty="0" smtClean="0"/>
              <a:t>i typować obiekty, które </a:t>
            </a:r>
          </a:p>
          <a:p>
            <a:r>
              <a:rPr lang="pl-PL" dirty="0" smtClean="0"/>
              <a:t>nas trafią kiedyś lepiej</a:t>
            </a:r>
          </a:p>
          <a:p>
            <a:r>
              <a:rPr lang="pl-PL" dirty="0" smtClean="0"/>
              <a:t>jest obserwować </a:t>
            </a:r>
          </a:p>
          <a:p>
            <a:r>
              <a:rPr lang="pl-PL" dirty="0" smtClean="0"/>
              <a:t>okolice Ziemi.</a:t>
            </a:r>
          </a:p>
          <a:p>
            <a:endParaRPr lang="pl-PL" dirty="0" smtClean="0"/>
          </a:p>
          <a:p>
            <a:r>
              <a:rPr lang="pl-PL" dirty="0" smtClean="0"/>
              <a:t>Kilka ośrodków prowadzi </a:t>
            </a:r>
          </a:p>
          <a:p>
            <a:r>
              <a:rPr lang="pl-PL" dirty="0" smtClean="0"/>
              <a:t>Obliczenia:</a:t>
            </a:r>
          </a:p>
          <a:p>
            <a:endParaRPr lang="pl-PL" dirty="0" smtClean="0"/>
          </a:p>
          <a:p>
            <a:r>
              <a:rPr lang="pl-PL" dirty="0" smtClean="0"/>
              <a:t>Minor Planet Center w </a:t>
            </a:r>
          </a:p>
          <a:p>
            <a:r>
              <a:rPr lang="pl-PL" dirty="0" smtClean="0"/>
              <a:t>       Cambridge</a:t>
            </a:r>
          </a:p>
          <a:p>
            <a:r>
              <a:rPr lang="en-US" dirty="0" smtClean="0"/>
              <a:t>Lowell Observatory </a:t>
            </a:r>
            <a:endParaRPr lang="pl-PL" dirty="0" smtClean="0"/>
          </a:p>
          <a:p>
            <a:r>
              <a:rPr lang="pl-PL" dirty="0" smtClean="0"/>
              <a:t>       </a:t>
            </a:r>
            <a:r>
              <a:rPr lang="en-US" dirty="0" smtClean="0"/>
              <a:t>Near-Earth-Object Search </a:t>
            </a:r>
            <a:endParaRPr lang="pl-PL" dirty="0" smtClean="0"/>
          </a:p>
          <a:p>
            <a:r>
              <a:rPr lang="pl-PL" dirty="0" smtClean="0"/>
              <a:t>      </a:t>
            </a:r>
            <a:r>
              <a:rPr lang="en-US" dirty="0" smtClean="0"/>
              <a:t>(LONEOS) w </a:t>
            </a:r>
            <a:r>
              <a:rPr lang="en-US" dirty="0" err="1" smtClean="0"/>
              <a:t>Arizonie</a:t>
            </a:r>
            <a:r>
              <a:rPr lang="en-US" dirty="0" smtClean="0"/>
              <a:t> </a:t>
            </a:r>
            <a:endParaRPr lang="pl-PL" dirty="0" smtClean="0"/>
          </a:p>
          <a:p>
            <a:r>
              <a:rPr lang="en-US" dirty="0" err="1" smtClean="0"/>
              <a:t>Uniwersytet</a:t>
            </a:r>
            <a:r>
              <a:rPr lang="en-US" dirty="0" smtClean="0"/>
              <a:t> w </a:t>
            </a:r>
            <a:r>
              <a:rPr lang="en-US" dirty="0" err="1" smtClean="0"/>
              <a:t>Pizie</a:t>
            </a:r>
            <a:r>
              <a:rPr lang="en-US" dirty="0" smtClean="0"/>
              <a:t> we</a:t>
            </a:r>
          </a:p>
          <a:p>
            <a:r>
              <a:rPr lang="pl-PL" dirty="0" smtClean="0"/>
              <a:t>      Włoszech  </a:t>
            </a:r>
          </a:p>
          <a:p>
            <a:r>
              <a:rPr lang="pl-PL" dirty="0" err="1" smtClean="0"/>
              <a:t>Jet</a:t>
            </a:r>
            <a:r>
              <a:rPr lang="pl-PL" dirty="0" smtClean="0"/>
              <a:t> </a:t>
            </a:r>
            <a:r>
              <a:rPr lang="pl-PL" dirty="0" err="1" smtClean="0"/>
              <a:t>Propulsion</a:t>
            </a:r>
            <a:r>
              <a:rPr lang="pl-PL" dirty="0" smtClean="0"/>
              <a:t> </a:t>
            </a:r>
            <a:r>
              <a:rPr lang="pl-PL" dirty="0" err="1" smtClean="0"/>
              <a:t>Laboratory</a:t>
            </a:r>
            <a:r>
              <a:rPr lang="pl-PL" dirty="0" smtClean="0"/>
              <a:t> </a:t>
            </a:r>
          </a:p>
          <a:p>
            <a:r>
              <a:rPr lang="pl-PL" dirty="0" smtClean="0"/>
              <a:t>      w NASA</a:t>
            </a:r>
          </a:p>
          <a:p>
            <a:endParaRPr lang="pl-PL" dirty="0" smtClean="0"/>
          </a:p>
          <a:p>
            <a:r>
              <a:rPr lang="pl-PL" dirty="0" smtClean="0"/>
              <a:t>Jaki jest efekt ich pracy?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3284984"/>
            <a:ext cx="23954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9574" y="3717032"/>
            <a:ext cx="296418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Ślady po zderzeniach w Układzie Słonecznym</a:t>
            </a:r>
            <a:endParaRPr lang="pl-PL" sz="28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2"/>
            <a:ext cx="273244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2771800" y="5733256"/>
            <a:ext cx="3067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29.03.2011 r. – pierwszy obraz </a:t>
            </a:r>
          </a:p>
          <a:p>
            <a:r>
              <a:rPr lang="pl-PL" dirty="0" smtClean="0"/>
              <a:t>z satelity Messenger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3635896" y="908720"/>
            <a:ext cx="125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Merkury</a:t>
            </a:r>
            <a:endParaRPr lang="pl-PL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764704"/>
            <a:ext cx="2959628" cy="294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1772816"/>
            <a:ext cx="3876328" cy="387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38100" dir="8100000" sx="102000" sy="102000" algn="tr" rotWithShape="0">
              <a:schemeClr val="tx1"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Jak to wygląda w praktyce...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4921590" cy="49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724499" y="1412776"/>
            <a:ext cx="331199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Odkryta 4 lutego 2011 r.</a:t>
            </a:r>
          </a:p>
          <a:p>
            <a:endParaRPr lang="pl-PL" dirty="0" smtClean="0"/>
          </a:p>
          <a:p>
            <a:r>
              <a:rPr lang="pl-PL" dirty="0" smtClean="0"/>
              <a:t>Rozmiar około 1 m</a:t>
            </a:r>
          </a:p>
          <a:p>
            <a:endParaRPr lang="pl-PL" dirty="0" smtClean="0"/>
          </a:p>
          <a:p>
            <a:r>
              <a:rPr lang="pl-PL" dirty="0" smtClean="0"/>
              <a:t>Orbita policzona kilka godzin</a:t>
            </a:r>
          </a:p>
          <a:p>
            <a:r>
              <a:rPr lang="pl-PL" dirty="0" smtClean="0"/>
              <a:t>po odkryciu wskazywała</a:t>
            </a:r>
          </a:p>
          <a:p>
            <a:r>
              <a:rPr lang="pl-PL" dirty="0" smtClean="0"/>
              <a:t>na bliskie przejście koło </a:t>
            </a:r>
          </a:p>
          <a:p>
            <a:r>
              <a:rPr lang="pl-PL" dirty="0" smtClean="0"/>
              <a:t>Ziemi</a:t>
            </a:r>
          </a:p>
          <a:p>
            <a:endParaRPr lang="pl-PL" dirty="0" smtClean="0"/>
          </a:p>
          <a:p>
            <a:r>
              <a:rPr lang="pl-PL" dirty="0" smtClean="0"/>
              <a:t>Zamiast 30000 km zbliżyła </a:t>
            </a:r>
          </a:p>
          <a:p>
            <a:r>
              <a:rPr lang="pl-PL" dirty="0" smtClean="0"/>
              <a:t>się na 5480 </a:t>
            </a:r>
            <a:r>
              <a:rPr lang="pl-PL" dirty="0" err="1" smtClean="0"/>
              <a:t>km</a:t>
            </a:r>
            <a:r>
              <a:rPr lang="pl-PL" dirty="0" smtClean="0"/>
              <a:t>. Nastąpiła </a:t>
            </a:r>
          </a:p>
          <a:p>
            <a:r>
              <a:rPr lang="pl-PL" dirty="0" smtClean="0"/>
              <a:t>wyraźna zmiana orbity.</a:t>
            </a:r>
          </a:p>
          <a:p>
            <a:endParaRPr lang="pl-PL" dirty="0" smtClean="0"/>
          </a:p>
          <a:p>
            <a:r>
              <a:rPr lang="pl-PL" dirty="0" smtClean="0"/>
              <a:t>Obiekt o takich rozmiarach</a:t>
            </a:r>
          </a:p>
          <a:p>
            <a:r>
              <a:rPr lang="pl-PL" dirty="0" smtClean="0"/>
              <a:t>spala się całkowicie w atmosferze</a:t>
            </a:r>
          </a:p>
          <a:p>
            <a:r>
              <a:rPr lang="pl-PL" dirty="0" smtClean="0"/>
              <a:t>ziemskiej…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Należy czekać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3995936" y="671691"/>
            <a:ext cx="51480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Zagrożenie istnieje ale o wiele większe jest związane z tym, że wychodzimy z domu…</a:t>
            </a:r>
          </a:p>
          <a:p>
            <a:endParaRPr lang="pl-PL" dirty="0" smtClean="0"/>
          </a:p>
          <a:p>
            <a:r>
              <a:rPr lang="pl-PL" dirty="0" smtClean="0"/>
              <a:t>Zderzenia zdarzały się zawsze i będą się zdarzały ale nie jesteśmy ich w stanie przewidzieć dużo wcześniej.</a:t>
            </a:r>
          </a:p>
          <a:p>
            <a:endParaRPr lang="pl-PL" dirty="0" smtClean="0"/>
          </a:p>
          <a:p>
            <a:r>
              <a:rPr lang="pl-PL" dirty="0" smtClean="0"/>
              <a:t>Nigdy nie będziemy potrafili. Planetoidy to obiekty poruszające się po chaotycznych orbitach. </a:t>
            </a:r>
          </a:p>
          <a:p>
            <a:endParaRPr lang="pl-PL" dirty="0" smtClean="0"/>
          </a:p>
          <a:p>
            <a:r>
              <a:rPr lang="pl-PL" dirty="0" smtClean="0"/>
              <a:t>Zawsze może się okazać, że zagrożenie nadleci z dalszych części Wszechświata…</a:t>
            </a:r>
          </a:p>
          <a:p>
            <a:endParaRPr lang="pl-PL" dirty="0" smtClean="0"/>
          </a:p>
          <a:p>
            <a:r>
              <a:rPr lang="pl-PL" dirty="0" smtClean="0"/>
              <a:t>Można po prostu pomóc w monitorowaniu obiektów NEA i dokonywać obliczeń poprzez projekt:</a:t>
            </a:r>
          </a:p>
          <a:p>
            <a:endParaRPr lang="pl-PL" dirty="0" smtClean="0"/>
          </a:p>
          <a:p>
            <a:r>
              <a:rPr lang="pl-PL" dirty="0" smtClean="0"/>
              <a:t>          </a:t>
            </a:r>
            <a:r>
              <a:rPr lang="pl-PL" dirty="0" err="1" smtClean="0"/>
              <a:t>orbit@home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A jeśli mimo wszystko coś dużego uderzy w Ziemię to tuż przed uderzeniem zobaczymy fantastyczny widok na niebie, który będzie tylko nasz i nikt więcej takiego nie obejrzy…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755012" cy="472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717032"/>
            <a:ext cx="386211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Ślady po zderzeniach w Układzie Słonecznym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4540615" cy="443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395536" y="5517232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Dedal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508104" y="908720"/>
            <a:ext cx="1068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Księżyc</a:t>
            </a:r>
            <a:endParaRPr lang="pl-PL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09750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809750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Ślady po zderzeniach w Układzie Słonecznym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08720"/>
            <a:ext cx="6552728" cy="451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2483768" y="5734997"/>
            <a:ext cx="7020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 smtClean="0"/>
              <a:t>Aitken</a:t>
            </a:r>
            <a:r>
              <a:rPr lang="pl-PL" dirty="0" smtClean="0"/>
              <a:t> - krater uderzeniowy o średnicy 2500 km i głębokości 13 </a:t>
            </a:r>
            <a:r>
              <a:rPr lang="pl-PL" dirty="0" err="1" smtClean="0"/>
              <a:t>km</a:t>
            </a:r>
            <a:r>
              <a:rPr lang="pl-PL" dirty="0" smtClean="0"/>
              <a:t>. Największy znany krater w Układzie Słonecznym (jeśli pominąć </a:t>
            </a:r>
          </a:p>
          <a:p>
            <a:r>
              <a:rPr lang="pl-PL" dirty="0" smtClean="0"/>
              <a:t>Pół Marsa </a:t>
            </a:r>
            <a:r>
              <a:rPr lang="pl-PL" dirty="0" smtClean="0">
                <a:sym typeface="Wingdings" pitchFamily="2" charset="2"/>
              </a:rPr>
              <a:t></a:t>
            </a:r>
            <a:r>
              <a:rPr lang="pl-PL" dirty="0" smtClean="0"/>
              <a:t>)</a:t>
            </a:r>
            <a:endParaRPr lang="pl-PL" dirty="0"/>
          </a:p>
        </p:txBody>
      </p:sp>
      <p:sp>
        <p:nvSpPr>
          <p:cNvPr id="8" name="Elipsa 7"/>
          <p:cNvSpPr/>
          <p:nvPr/>
        </p:nvSpPr>
        <p:spPr>
          <a:xfrm>
            <a:off x="6804248" y="3212976"/>
            <a:ext cx="1080120" cy="1152128"/>
          </a:xfrm>
          <a:prstGeom prst="ellipse">
            <a:avLst/>
          </a:prstGeom>
          <a:noFill/>
          <a:ln w="444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28575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251520" y="4437112"/>
            <a:ext cx="72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Tycho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Ślady po zderzeniach w Układzie Słonecznym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52525"/>
            <a:ext cx="76200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1223628" y="59492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Wielopierścieniowy krater uderzeniowy na </a:t>
            </a:r>
            <a:r>
              <a:rPr lang="pl-PL" dirty="0" err="1" smtClean="0"/>
              <a:t>Kallisto</a:t>
            </a:r>
            <a:r>
              <a:rPr lang="pl-PL" dirty="0" smtClean="0"/>
              <a:t> (księżyc Jowisza)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Ślady po zderzeniach w Układzie Słonecznym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9814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118215" y="5363924"/>
            <a:ext cx="4381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Krater </a:t>
            </a:r>
            <a:r>
              <a:rPr lang="en-US" dirty="0" smtClean="0"/>
              <a:t>Herschel </a:t>
            </a:r>
            <a:r>
              <a:rPr lang="pl-PL" dirty="0" smtClean="0"/>
              <a:t>na </a:t>
            </a:r>
            <a:r>
              <a:rPr lang="pl-PL" dirty="0" err="1" smtClean="0"/>
              <a:t>Mimasie</a:t>
            </a:r>
            <a:r>
              <a:rPr lang="pl-PL" dirty="0" smtClean="0"/>
              <a:t> (księżyc Saturna)</a:t>
            </a:r>
            <a:endParaRPr lang="pl-PL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3888432" cy="394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5076056" y="5373216"/>
            <a:ext cx="3466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Łańcuch kraterów na </a:t>
            </a:r>
            <a:r>
              <a:rPr lang="pl-PL" dirty="0" err="1" smtClean="0"/>
              <a:t>Ganimedesie</a:t>
            </a:r>
            <a:r>
              <a:rPr lang="pl-PL" dirty="0" smtClean="0"/>
              <a:t> </a:t>
            </a:r>
          </a:p>
          <a:p>
            <a:r>
              <a:rPr lang="pl-PL" dirty="0" smtClean="0"/>
              <a:t>(księżyc Jowisza)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Kratery meteorytowe na Ziemi</a:t>
            </a:r>
            <a:endParaRPr lang="pl-PL" sz="2800" i="1" dirty="0"/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0" y="548680"/>
            <a:ext cx="9144000" cy="72008"/>
          </a:xfrm>
          <a:prstGeom prst="line">
            <a:avLst/>
          </a:prstGeom>
          <a:ln w="22225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24" y="1196752"/>
            <a:ext cx="8568952" cy="414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2195736" y="5661248"/>
            <a:ext cx="510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Mapa 174 potwierdzonych kraterów meteorytowych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1662</Words>
  <Application>Microsoft Office PowerPoint</Application>
  <PresentationFormat>Pokaz na ekranie (4:3)</PresentationFormat>
  <Paragraphs>379</Paragraphs>
  <Slides>41</Slides>
  <Notes>0</Notes>
  <HiddenSlides>0</HiddenSlides>
  <MMClips>4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3" baseType="lpstr">
      <vt:lpstr>Motyw pakietu Office</vt:lpstr>
      <vt:lpstr>Równanie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155</cp:revision>
  <dcterms:created xsi:type="dcterms:W3CDTF">2011-03-20T20:05:01Z</dcterms:created>
  <dcterms:modified xsi:type="dcterms:W3CDTF">2011-04-06T12:58:16Z</dcterms:modified>
</cp:coreProperties>
</file>