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27.xml" ContentType="application/vnd.openxmlformats-officedocument.presentationml.notesSlide+xml"/>
  <Default Extension="wmf" ContentType="image/x-wmf"/>
  <Override PartName="/ppt/notesSlides/notesSlide36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3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Default Extension="vml" ContentType="application/vnd.openxmlformats-officedocument.vmlDrawing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257" r:id="rId2"/>
    <p:sldId id="285" r:id="rId3"/>
    <p:sldId id="283" r:id="rId4"/>
    <p:sldId id="284" r:id="rId5"/>
    <p:sldId id="286" r:id="rId6"/>
    <p:sldId id="287" r:id="rId7"/>
    <p:sldId id="288" r:id="rId8"/>
    <p:sldId id="289" r:id="rId9"/>
    <p:sldId id="290" r:id="rId10"/>
    <p:sldId id="291" r:id="rId11"/>
    <p:sldId id="292" r:id="rId12"/>
    <p:sldId id="293" r:id="rId13"/>
    <p:sldId id="294" r:id="rId14"/>
    <p:sldId id="295" r:id="rId15"/>
    <p:sldId id="296" r:id="rId16"/>
    <p:sldId id="298" r:id="rId17"/>
    <p:sldId id="299" r:id="rId18"/>
    <p:sldId id="301" r:id="rId19"/>
    <p:sldId id="302" r:id="rId20"/>
    <p:sldId id="303" r:id="rId21"/>
    <p:sldId id="304" r:id="rId22"/>
    <p:sldId id="311" r:id="rId23"/>
    <p:sldId id="308" r:id="rId24"/>
    <p:sldId id="314" r:id="rId25"/>
    <p:sldId id="315" r:id="rId26"/>
    <p:sldId id="317" r:id="rId27"/>
    <p:sldId id="310" r:id="rId28"/>
    <p:sldId id="318" r:id="rId29"/>
    <p:sldId id="319" r:id="rId30"/>
    <p:sldId id="320" r:id="rId31"/>
    <p:sldId id="316" r:id="rId32"/>
    <p:sldId id="321" r:id="rId33"/>
    <p:sldId id="322" r:id="rId34"/>
    <p:sldId id="323" r:id="rId35"/>
    <p:sldId id="324" r:id="rId36"/>
    <p:sldId id="325" r:id="rId37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1" autoAdjust="0"/>
    <p:restoredTop sz="94641" autoAdjust="0"/>
  </p:normalViewPr>
  <p:slideViewPr>
    <p:cSldViewPr>
      <p:cViewPr varScale="1">
        <p:scale>
          <a:sx n="86" d="100"/>
          <a:sy n="86" d="100"/>
        </p:scale>
        <p:origin x="-102" y="-4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pl-PL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" name="Symbol zastępczy daty 2"/>
          <p:cNvSpPr txBox="1">
            <a:spLocks noGrp="1"/>
          </p:cNvSpPr>
          <p:nvPr>
            <p:ph type="dt" sz="quarter" idx="1"/>
          </p:nvPr>
        </p:nvSpPr>
        <p:spPr>
          <a:xfrm>
            <a:off x="3881880" y="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pl-PL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4" name="Symbol zastępczy stopki 3"/>
          <p:cNvSpPr txBox="1">
            <a:spLocks noGrp="1"/>
          </p:cNvSpPr>
          <p:nvPr>
            <p:ph type="ftr" sz="quarter" idx="2"/>
          </p:nvPr>
        </p:nvSpPr>
        <p:spPr>
          <a:xfrm>
            <a:off x="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endParaRPr lang="pl-PL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5" name="Symbol zastępczy numeru slajdu 4"/>
          <p:cNvSpPr txBox="1">
            <a:spLocks noGrp="1"/>
          </p:cNvSpPr>
          <p:nvPr>
            <p:ph type="sldNum" sz="quarter" idx="3"/>
          </p:nvPr>
        </p:nvSpPr>
        <p:spPr>
          <a:xfrm>
            <a:off x="3881880" y="8686800"/>
            <a:ext cx="2975760" cy="456839"/>
          </a:xfrm>
          <a:prstGeom prst="rect">
            <a:avLst/>
          </a:prstGeom>
          <a:noFill/>
          <a:ln>
            <a:noFill/>
          </a:ln>
        </p:spPr>
        <p:txBody>
          <a:bodyPr vert="horz" lIns="90000" tIns="45000" rIns="90000" bIns="45000" anchor="b" compatLnSpc="1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sz="1400"/>
            </a:pPr>
            <a:fld id="{03C96E05-AE2F-4627-9F87-B608CCCE4DFA}" type="slidenum">
              <a:rPr/>
              <a:pPr marL="0" marR="0" lvl="0" indent="0" algn="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914400" algn="l"/>
                  <a:tab pos="1828800" algn="l"/>
                  <a:tab pos="2743199" algn="l"/>
                  <a:tab pos="3657600" algn="l"/>
                  <a:tab pos="4572000" algn="l"/>
                  <a:tab pos="5486399" algn="l"/>
                  <a:tab pos="6400799" algn="l"/>
                  <a:tab pos="7315200" algn="l"/>
                  <a:tab pos="8229600" algn="l"/>
                  <a:tab pos="9144000" algn="l"/>
                  <a:tab pos="10058400" algn="l"/>
                </a:tabLst>
                <a:defRPr sz="1400"/>
              </a:pPr>
              <a:t>‹#›</a:t>
            </a:fld>
            <a:endParaRPr lang="pl-PL" sz="1400" b="0" i="0" u="none" strike="noStrike" baseline="0">
              <a:ln>
                <a:noFill/>
              </a:ln>
              <a:solidFill>
                <a:srgbClr val="000000"/>
              </a:solidFill>
              <a:latin typeface="Times New Roman" pitchFamily="18"/>
              <a:ea typeface="Arial Unicode MS" pitchFamily="2"/>
              <a:cs typeface="Tahoma" pitchFamily="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 idx="2"/>
          </p:nvPr>
        </p:nvSpPr>
        <p:spPr>
          <a:xfrm>
            <a:off x="0" y="694800"/>
            <a:ext cx="0" cy="0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3"/>
          </p:nvPr>
        </p:nvSpPr>
        <p:spPr>
          <a:xfrm>
            <a:off x="685799" y="4343400"/>
            <a:ext cx="5486040" cy="4114440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1">
      <a:lnSpc>
        <a:spcPct val="100000"/>
      </a:lnSpc>
      <a:spcBef>
        <a:spcPts val="448"/>
      </a:spcBef>
      <a:spcAft>
        <a:spcPts val="0"/>
      </a:spcAft>
      <a:tabLst>
        <a:tab pos="0" algn="l"/>
        <a:tab pos="914400" algn="l"/>
        <a:tab pos="1828800" algn="l"/>
        <a:tab pos="2743199" algn="l"/>
        <a:tab pos="3657600" algn="l"/>
        <a:tab pos="4572000" algn="l"/>
        <a:tab pos="5486399" algn="l"/>
        <a:tab pos="6400799" algn="l"/>
        <a:tab pos="7315200" algn="l"/>
        <a:tab pos="8229600" algn="l"/>
        <a:tab pos="9144000" algn="l"/>
        <a:tab pos="10058400" algn="l"/>
      </a:tabLst>
      <a:defRPr lang="pl-PL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Arial Unicode MS" pitchFamily="2"/>
        <a:cs typeface="Tahoma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44588" y="695325"/>
            <a:ext cx="4568825" cy="3427413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Symbol zastępczy notatek 2"/>
          <p:cNvSpPr txBox="1">
            <a:spLocks noGrp="1"/>
          </p:cNvSpPr>
          <p:nvPr>
            <p:ph type="body" sz="quarter" idx="1"/>
          </p:nvPr>
        </p:nvSpPr>
        <p:spPr>
          <a:xfrm>
            <a:off x="685799" y="4343400"/>
            <a:ext cx="5486040" cy="4114800"/>
          </a:xfrm>
        </p:spPr>
        <p:txBody>
          <a:bodyPr/>
          <a:lstStyle>
            <a:defPPr lvl="0">
              <a:buClr>
                <a:srgbClr val="000000"/>
              </a:buClr>
              <a:buSzPct val="100000"/>
              <a:buFont typeface="Times New Roman" pitchFamily="18"/>
              <a:buNone/>
            </a:defPPr>
            <a:lvl1pPr lvl="0">
              <a:buClr>
                <a:srgbClr val="000000"/>
              </a:buClr>
              <a:buSzPct val="100000"/>
              <a:buFont typeface="Times New Roman" pitchFamily="18"/>
              <a:buChar char="•"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•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•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•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•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•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•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•"/>
            </a:lvl9pPr>
          </a:lstStyle>
          <a:p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AB80FF2-39C5-479D-BDF4-0CBC143C5420}" type="datetime11">
              <a:rPr lang="pl-PL" smtClean="0"/>
              <a:pPr lvl="0"/>
              <a:t>20:05:14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A3F253F-6D59-456F-B3B8-781257FE0FB9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6E4ED46-D3F5-49EE-B76D-71B9CAD587D8}" type="datetime11">
              <a:rPr lang="pl-PL" smtClean="0"/>
              <a:pPr lvl="0"/>
              <a:t>20:05:14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4221DDD-8BBB-4AEE-8DB6-A3C7D505AFCF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128588"/>
            <a:ext cx="2057400" cy="599757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128588"/>
            <a:ext cx="6019800" cy="599757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725A8C2-1191-43DD-9916-D7EC651D923E}" type="datetime11">
              <a:rPr lang="pl-PL" smtClean="0"/>
              <a:pPr lvl="0"/>
              <a:t>20:05:14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B5A7BFE9-D9C3-4DB4-BEE8-F14374F3A608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301A690-191E-4D12-9EF5-D8A7DB0FAAAE}" type="datetime11">
              <a:rPr lang="pl-PL" smtClean="0"/>
              <a:pPr lvl="0"/>
              <a:t>20:05:14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BC787CA-934A-4861-8598-7D4F91B7B63A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55FE7CB-A1AC-4AC1-B885-EDA6B9E6FFE5}" type="datetime11">
              <a:rPr lang="pl-PL" smtClean="0"/>
              <a:pPr lvl="0"/>
              <a:t>20:05:14</a:t>
            </a:fld>
            <a:endParaRPr lang="en-GB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B677B96-73C3-4D79-A4AF-60A25FAEC073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38BC1BD2-437D-4C12-93D0-5E5372AEFD3C}" type="datetime11">
              <a:rPr lang="pl-PL" smtClean="0"/>
              <a:pPr lvl="0"/>
              <a:t>20:05:14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142114A-9053-4BF8-8540-0E689AB19EF5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A143AB3E-3CE9-4358-B468-DB242484AEE0}" type="datetime11">
              <a:rPr lang="pl-PL" smtClean="0"/>
              <a:pPr lvl="0"/>
              <a:t>20:05:14</a:t>
            </a:fld>
            <a:endParaRPr lang="en-GB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3BCD9AB5-C928-46DD-951E-10A7F8E93257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4ADD625-1D9F-4B62-8A47-FADA1D723D0B}" type="datetime11">
              <a:rPr lang="pl-PL" smtClean="0"/>
              <a:pPr lvl="0"/>
              <a:t>20:05:14</a:t>
            </a:fld>
            <a:endParaRPr lang="en-GB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E58F68CD-E09D-42D9-92C4-DE6914D9D5B6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41186F9-A495-443A-93D5-85470FDEA075}" type="datetime11">
              <a:rPr lang="pl-PL" smtClean="0"/>
              <a:pPr lvl="0"/>
              <a:t>20:05:14</a:t>
            </a:fld>
            <a:endParaRPr lang="en-GB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7990B45-C7B5-4925-BB89-385A5ACD3943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71E7FDD-EFA3-4556-8994-647949D5CB63}" type="datetime11">
              <a:rPr lang="pl-PL" smtClean="0"/>
              <a:pPr lvl="0"/>
              <a:t>20:05:14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81B59CD6-D38A-4CC6-89A7-0DC368802DAE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0320A1D-E19F-4660-B012-E67037AE86EE}" type="datetime11">
              <a:rPr lang="pl-PL" smtClean="0"/>
              <a:pPr lvl="0"/>
              <a:t>20:05:14</a:t>
            </a:fld>
            <a:endParaRPr lang="en-GB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9DE996E-959B-4584-A949-502FD0DA9C77}" type="slidenum">
              <a:rPr/>
              <a:pPr lvl="0"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 txBox="1">
            <a:spLocks noGrp="1"/>
          </p:cNvSpPr>
          <p:nvPr>
            <p:ph type="title"/>
          </p:nvPr>
        </p:nvSpPr>
        <p:spPr>
          <a:xfrm>
            <a:off x="457200" y="128880"/>
            <a:ext cx="8229600" cy="143460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/>
          <a:lstStyle>
            <a:defPPr lvl="0">
              <a:buClr>
                <a:srgbClr val="1C1C1C"/>
              </a:buClr>
              <a:buSzPct val="100000"/>
              <a:buFont typeface="Arial" pitchFamily="34"/>
              <a:buNone/>
            </a:defPPr>
            <a:lvl1pPr lvl="0">
              <a:buClr>
                <a:srgbClr val="1C1C1C"/>
              </a:buClr>
              <a:buSzPct val="100000"/>
              <a:buFont typeface="Arial" pitchFamily="34"/>
              <a:buChar char="•"/>
            </a:lvl1pPr>
          </a:lstStyle>
          <a:p>
            <a:endParaRPr lang="pl-PL"/>
          </a:p>
        </p:txBody>
      </p:sp>
      <p:sp>
        <p:nvSpPr>
          <p:cNvPr id="3" name="Symbol zastępczy tekstu 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28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/>
          <a:lstStyle>
            <a:defPPr marL="342720" marR="0" lvl="0" indent="-34272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pl-PL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defPPr>
            <a:lvl1pPr marL="342720" marR="0" lvl="0" indent="-34272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pl-PL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1pPr>
            <a:lvl2pPr marL="742680" marR="0" lvl="1" indent="-28548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pl-PL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pl-PL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3pPr>
            <a:lvl4pPr marL="1600199" marR="0" lvl="3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5pPr>
            <a:lvl6pPr marL="2057400" marR="0" lvl="5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6pPr>
            <a:lvl7pPr marL="2057400" marR="0" lvl="6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7pPr>
            <a:lvl8pPr marL="2057400" marR="0" lvl="7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8pPr>
            <a:lvl9pPr marL="2057400" marR="0" lvl="8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 txBox="1">
            <a:spLocks noGrp="1"/>
          </p:cNvSpPr>
          <p:nvPr>
            <p:ph type="dt" sz="half" idx="2"/>
          </p:nvPr>
        </p:nvSpPr>
        <p:spPr>
          <a:xfrm>
            <a:off x="456839" y="6244920"/>
            <a:ext cx="2133720" cy="476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/>
          <a:lstStyle>
            <a:lvl1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en-GB" sz="1400" b="0" i="0" u="none" strike="noStrike" baseline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1pPr>
          </a:lstStyle>
          <a:p>
            <a:pPr lvl="0"/>
            <a:fld id="{B2B49AE9-4053-4320-A9AB-56D0283522F6}" type="datetime11">
              <a:rPr lang="pl-PL" smtClean="0"/>
              <a:pPr lvl="0"/>
              <a:t>20:05:14</a:t>
            </a:fld>
            <a:endParaRPr lang="en-GB"/>
          </a:p>
        </p:txBody>
      </p:sp>
      <p:sp>
        <p:nvSpPr>
          <p:cNvPr id="5" name="Symbol zastępczy stopki 4"/>
          <p:cNvSpPr txBox="1">
            <a:spLocks noGrp="1"/>
          </p:cNvSpPr>
          <p:nvPr>
            <p:ph type="ftr" sz="quarter" idx="3"/>
          </p:nvPr>
        </p:nvSpPr>
        <p:spPr>
          <a:xfrm>
            <a:off x="3124079" y="6244920"/>
            <a:ext cx="2895839" cy="476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/>
          <a:lstStyle>
            <a:lvl1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en-US" sz="1400" b="0" i="0" u="none" strike="noStrike" baseline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1pPr>
          </a:lstStyle>
          <a:p>
            <a:pPr lvl="0"/>
            <a:endParaRPr lang="en-US"/>
          </a:p>
        </p:txBody>
      </p:sp>
      <p:sp>
        <p:nvSpPr>
          <p:cNvPr id="6" name="Symbol zastępczy numeru slajdu 5"/>
          <p:cNvSpPr txBox="1">
            <a:spLocks noGrp="1"/>
          </p:cNvSpPr>
          <p:nvPr>
            <p:ph type="sldNum" sz="quarter" idx="4"/>
          </p:nvPr>
        </p:nvSpPr>
        <p:spPr>
          <a:xfrm>
            <a:off x="6552719" y="6244920"/>
            <a:ext cx="2133720" cy="47664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/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914400" algn="l"/>
                <a:tab pos="1828800" algn="l"/>
                <a:tab pos="2743199" algn="l"/>
                <a:tab pos="3657600" algn="l"/>
                <a:tab pos="4572000" algn="l"/>
                <a:tab pos="5486399" algn="l"/>
                <a:tab pos="6400799" algn="l"/>
                <a:tab pos="7315200" algn="l"/>
                <a:tab pos="8229600" algn="l"/>
                <a:tab pos="9144000" algn="l"/>
                <a:tab pos="10058400" algn="l"/>
              </a:tabLst>
              <a:defRPr lang="en-US" sz="1400" b="0" i="0" u="none" strike="noStrike" baseline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1pPr>
          </a:lstStyle>
          <a:p>
            <a:pPr lvl="0"/>
            <a:fld id="{B7DD5564-2782-4D9D-8419-8FDAAAC2E75B}" type="slidenum">
              <a:rPr/>
              <a:pPr lvl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hf sldNum="0" hdr="0" ftr="0" dt="0"/>
  <p:txStyles>
    <p:titleStyle>
      <a:lvl1pPr marL="0" marR="0" indent="0" algn="ctr" rtl="0" hangingPunct="1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914400" algn="l"/>
          <a:tab pos="1828800" algn="l"/>
          <a:tab pos="2743199" algn="l"/>
          <a:tab pos="3657600" algn="l"/>
          <a:tab pos="4572000" algn="l"/>
          <a:tab pos="5486399" algn="l"/>
          <a:tab pos="6400799" algn="l"/>
          <a:tab pos="7315200" algn="l"/>
          <a:tab pos="8229600" algn="l"/>
          <a:tab pos="9144000" algn="l"/>
          <a:tab pos="10058400" algn="l"/>
        </a:tabLst>
        <a:defRPr lang="pl-PL" sz="4400" b="0" i="0" u="none" strike="noStrike" baseline="0">
          <a:ln>
            <a:noFill/>
          </a:ln>
          <a:solidFill>
            <a:srgbClr val="1C1C1C"/>
          </a:solidFill>
          <a:latin typeface="Arial" pitchFamily="34"/>
          <a:ea typeface="Arial Unicode MS" pitchFamily="2"/>
          <a:cs typeface="Tahoma" pitchFamily="2"/>
        </a:defRPr>
      </a:lvl1pPr>
    </p:titleStyle>
    <p:bodyStyle>
      <a:lvl1pPr marL="0" marR="0" indent="0" algn="l" rtl="0" hangingPunct="1">
        <a:lnSpc>
          <a:spcPct val="100000"/>
        </a:lnSpc>
        <a:spcBef>
          <a:spcPts val="799"/>
        </a:spcBef>
        <a:spcAft>
          <a:spcPts val="0"/>
        </a:spcAft>
        <a:tabLst>
          <a:tab pos="571320" algn="l"/>
          <a:tab pos="1485719" algn="l"/>
          <a:tab pos="2400119" algn="l"/>
          <a:tab pos="3314519" algn="l"/>
          <a:tab pos="4228919" algn="l"/>
          <a:tab pos="5143320" algn="l"/>
          <a:tab pos="6057720" algn="l"/>
          <a:tab pos="6972120" algn="l"/>
          <a:tab pos="7886520" algn="l"/>
          <a:tab pos="8800920" algn="l"/>
          <a:tab pos="9715320" algn="l"/>
        </a:tabLst>
        <a:defRPr lang="pl-PL" sz="3200" b="0" i="0" u="none" strike="noStrike" baseline="0">
          <a:ln>
            <a:noFill/>
          </a:ln>
          <a:solidFill>
            <a:srgbClr val="000000"/>
          </a:solidFill>
          <a:latin typeface="Arial" pitchFamily="34"/>
          <a:ea typeface="Arial Unicode MS" pitchFamily="2"/>
          <a:cs typeface="Tahoma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gi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jpeg"/><Relationship Id="rId4" Type="http://schemas.openxmlformats.org/officeDocument/2006/relationships/image" Target="../media/image5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 txBox="1">
            <a:spLocks noGrp="1"/>
          </p:cNvSpPr>
          <p:nvPr>
            <p:ph type="title" idx="4294967295"/>
          </p:nvPr>
        </p:nvSpPr>
        <p:spPr>
          <a:xfrm>
            <a:off x="685800" y="1268760"/>
            <a:ext cx="7772400" cy="4772718"/>
          </a:xfrm>
        </p:spPr>
        <p:txBody>
          <a:bodyPr wrap="square" anchorCtr="0">
            <a:spAutoFit/>
          </a:bodyPr>
          <a:lstStyle>
            <a:defPPr lvl="0">
              <a:buClr>
                <a:srgbClr val="1C1C1C"/>
              </a:buClr>
              <a:buSzPct val="100000"/>
              <a:buFont typeface="Arial" pitchFamily="34"/>
              <a:buNone/>
            </a:defPPr>
            <a:lvl1pPr lvl="0">
              <a:buClr>
                <a:srgbClr val="1C1C1C"/>
              </a:buClr>
              <a:buSzPct val="100000"/>
              <a:buFont typeface="Arial" pitchFamily="34"/>
              <a:buChar char="•"/>
            </a:lvl1pPr>
          </a:lstStyle>
          <a:p>
            <a:pPr lvl="0" algn="r">
              <a:buNone/>
            </a:pPr>
            <a:r>
              <a:rPr lang="pl-PL" sz="40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Gdzie odległość mierzy się zerami   </a:t>
            </a:r>
            <a:br>
              <a:rPr lang="pl-PL" sz="40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</a:br>
            <a:r>
              <a:rPr lang="pl-PL" sz="40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/>
            </a:r>
            <a:br>
              <a:rPr lang="pl-PL" sz="40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</a:br>
            <a:r>
              <a:rPr lang="pl-PL" sz="40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/>
            </a:r>
            <a:br>
              <a:rPr lang="pl-PL" sz="40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</a:br>
            <a:r>
              <a:rPr lang="pl-PL" sz="40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/>
            </a:r>
            <a:br>
              <a:rPr lang="pl-PL" sz="40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</a:br>
            <a:r>
              <a:rPr lang="pl-PL" sz="40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/>
            </a:r>
            <a:br>
              <a:rPr lang="pl-PL" sz="40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</a:br>
            <a:r>
              <a:rPr lang="pl-PL" sz="40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/>
            </a:r>
            <a:br>
              <a:rPr lang="pl-PL" sz="40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</a:br>
            <a:r>
              <a:rPr lang="pl-PL" sz="16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/>
            </a:r>
            <a:br>
              <a:rPr lang="pl-PL" sz="16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</a:br>
            <a:r>
              <a:rPr lang="pl-PL" sz="16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Tomasz Mrozek</a:t>
            </a:r>
            <a:br>
              <a:rPr lang="pl-PL" sz="16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</a:br>
            <a:r>
              <a:rPr lang="pl-PL" sz="16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Instytut Astronomiczny, </a:t>
            </a:r>
            <a:r>
              <a:rPr lang="pl-PL" sz="1600" b="1" dirty="0" err="1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UWr</a:t>
            </a:r>
            <a:r>
              <a:rPr lang="pl-PL" sz="16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/>
            </a:r>
            <a:br>
              <a:rPr lang="pl-PL" sz="16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</a:br>
            <a:r>
              <a:rPr lang="pl-PL" sz="1600" b="1" dirty="0" smtClean="0">
                <a:solidFill>
                  <a:schemeClr val="bg1">
                    <a:lumMod val="85000"/>
                  </a:schemeClr>
                </a:solidFill>
                <a:latin typeface="+mj-lt"/>
              </a:rPr>
              <a:t>Zakład Fizyki Słońca, CBK PAN</a:t>
            </a:r>
            <a:endParaRPr lang="pl-PL" sz="1600" b="1" dirty="0">
              <a:solidFill>
                <a:schemeClr val="bg1">
                  <a:lumMod val="85000"/>
                </a:schemeClr>
              </a:solidFill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301288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Skala odległości we Wszechświecie</a:t>
            </a:r>
            <a:endParaRPr lang="pl-PL" sz="3200" i="1" dirty="0"/>
          </a:p>
        </p:txBody>
      </p:sp>
      <p:sp>
        <p:nvSpPr>
          <p:cNvPr id="8" name="Strzałka w prawo 7"/>
          <p:cNvSpPr/>
          <p:nvPr/>
        </p:nvSpPr>
        <p:spPr>
          <a:xfrm>
            <a:off x="3707904" y="4725144"/>
            <a:ext cx="1656184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531517" y="4931876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Słońce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940152" y="4941168"/>
            <a:ext cx="21836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Kwazar PKS 1127-145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2680267" y="5805264"/>
            <a:ext cx="348044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/>
              <a:t>4 000 </a:t>
            </a:r>
            <a:r>
              <a:rPr lang="pl-PL" b="1" dirty="0" err="1" smtClean="0"/>
              <a:t>000</a:t>
            </a:r>
            <a:r>
              <a:rPr lang="pl-PL" b="1" dirty="0" smtClean="0"/>
              <a:t> </a:t>
            </a:r>
            <a:r>
              <a:rPr lang="pl-PL" b="1" dirty="0" err="1" smtClean="0"/>
              <a:t>000</a:t>
            </a:r>
            <a:r>
              <a:rPr lang="pl-PL" b="1" dirty="0" smtClean="0"/>
              <a:t> </a:t>
            </a:r>
            <a:r>
              <a:rPr lang="pl-PL" b="1" dirty="0" err="1" smtClean="0"/>
              <a:t>000</a:t>
            </a:r>
            <a:r>
              <a:rPr lang="pl-PL" b="1" dirty="0" smtClean="0"/>
              <a:t> 000 </a:t>
            </a:r>
            <a:r>
              <a:rPr lang="pl-PL" b="1" dirty="0" err="1" smtClean="0"/>
              <a:t>000</a:t>
            </a:r>
            <a:r>
              <a:rPr lang="pl-PL" b="1" dirty="0" smtClean="0"/>
              <a:t> </a:t>
            </a:r>
            <a:r>
              <a:rPr lang="pl-PL" b="1" dirty="0" err="1" smtClean="0"/>
              <a:t>000</a:t>
            </a:r>
            <a:r>
              <a:rPr lang="pl-PL" b="1" dirty="0" smtClean="0"/>
              <a:t> km</a:t>
            </a:r>
          </a:p>
          <a:p>
            <a:pPr algn="ctr"/>
            <a:r>
              <a:rPr lang="pl-PL" b="1" dirty="0" smtClean="0"/>
              <a:t>10 000 </a:t>
            </a:r>
            <a:r>
              <a:rPr lang="pl-PL" b="1" dirty="0" err="1" smtClean="0"/>
              <a:t>000</a:t>
            </a:r>
            <a:r>
              <a:rPr lang="pl-PL" b="1" dirty="0" smtClean="0"/>
              <a:t> 000 lat św.</a:t>
            </a:r>
            <a:endParaRPr lang="pl-PL" b="1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36046" y="1500758"/>
            <a:ext cx="2864346" cy="2864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1484784"/>
            <a:ext cx="2880320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4784"/>
            <a:ext cx="301288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Skala odległości we Wszechświecie</a:t>
            </a:r>
            <a:endParaRPr lang="pl-PL" sz="3200" i="1" dirty="0"/>
          </a:p>
        </p:txBody>
      </p:sp>
      <p:sp>
        <p:nvSpPr>
          <p:cNvPr id="8" name="Strzałka w prawo 7"/>
          <p:cNvSpPr/>
          <p:nvPr/>
        </p:nvSpPr>
        <p:spPr>
          <a:xfrm>
            <a:off x="3707904" y="4725144"/>
            <a:ext cx="1656184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531517" y="4931876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Słońce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940152" y="4941168"/>
            <a:ext cx="225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Granica Wszechświata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2621757" y="5805264"/>
            <a:ext cx="35974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/>
              <a:t>20 000 </a:t>
            </a:r>
            <a:r>
              <a:rPr lang="pl-PL" b="1" dirty="0" err="1" smtClean="0"/>
              <a:t>000</a:t>
            </a:r>
            <a:r>
              <a:rPr lang="pl-PL" b="1" dirty="0" smtClean="0"/>
              <a:t> </a:t>
            </a:r>
            <a:r>
              <a:rPr lang="pl-PL" b="1" dirty="0" err="1" smtClean="0"/>
              <a:t>000</a:t>
            </a:r>
            <a:r>
              <a:rPr lang="pl-PL" b="1" dirty="0" smtClean="0"/>
              <a:t> </a:t>
            </a:r>
            <a:r>
              <a:rPr lang="pl-PL" b="1" dirty="0" err="1" smtClean="0"/>
              <a:t>000</a:t>
            </a:r>
            <a:r>
              <a:rPr lang="pl-PL" b="1" dirty="0" smtClean="0"/>
              <a:t> 000 </a:t>
            </a:r>
            <a:r>
              <a:rPr lang="pl-PL" b="1" dirty="0" err="1" smtClean="0"/>
              <a:t>000</a:t>
            </a:r>
            <a:r>
              <a:rPr lang="pl-PL" b="1" dirty="0" smtClean="0"/>
              <a:t> </a:t>
            </a:r>
            <a:r>
              <a:rPr lang="pl-PL" b="1" dirty="0" err="1" smtClean="0"/>
              <a:t>000</a:t>
            </a:r>
            <a:r>
              <a:rPr lang="pl-PL" b="1" dirty="0" smtClean="0"/>
              <a:t> km</a:t>
            </a:r>
          </a:p>
          <a:p>
            <a:pPr algn="ctr"/>
            <a:r>
              <a:rPr lang="pl-PL" b="1" dirty="0" smtClean="0"/>
              <a:t>46 000 </a:t>
            </a:r>
            <a:r>
              <a:rPr lang="pl-PL" b="1" dirty="0" err="1" smtClean="0"/>
              <a:t>000</a:t>
            </a:r>
            <a:r>
              <a:rPr lang="pl-PL" b="1" dirty="0" smtClean="0"/>
              <a:t> 000 lat św.</a:t>
            </a:r>
            <a:endParaRPr lang="pl-PL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Metody wyznaczania odległości we Wszechświecie</a:t>
            </a:r>
            <a:endParaRPr lang="pl-PL" sz="3200" i="1" dirty="0"/>
          </a:p>
        </p:txBody>
      </p:sp>
      <p:sp>
        <p:nvSpPr>
          <p:cNvPr id="4" name="Symbol zastępczy tekstu 2"/>
          <p:cNvSpPr txBox="1">
            <a:spLocks/>
          </p:cNvSpPr>
          <p:nvPr/>
        </p:nvSpPr>
        <p:spPr>
          <a:xfrm>
            <a:off x="899592" y="1340768"/>
            <a:ext cx="3672408" cy="1471814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>
            <a:spAutoFit/>
          </a:bodyPr>
          <a:lstStyle>
            <a:defPPr marL="342720" marR="0" lvl="0" indent="-34272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pl-PL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defPPr>
            <a:lvl1pPr marL="342720" marR="0" lvl="0" indent="-34272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pl-PL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1pPr>
            <a:lvl2pPr marL="742680" marR="0" lvl="1" indent="-28548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pl-PL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pl-PL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3pPr>
            <a:lvl4pPr marL="1600199" marR="0" lvl="3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5pPr>
            <a:lvl6pPr marL="2057400" marR="0" lvl="5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6pPr>
            <a:lvl7pPr marL="2057400" marR="0" lvl="6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7pPr>
            <a:lvl8pPr marL="2057400" marR="0" lvl="7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8pPr>
            <a:lvl9pPr marL="2057400" marR="0" lvl="8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9pPr>
          </a:lstStyle>
          <a:p>
            <a:pPr marL="342720" marR="0" lvl="0" indent="-342720" defTabSz="914400" rtl="0" eaLnBrk="1" fontAlgn="auto" latinLnBrk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/>
            </a:pPr>
            <a:r>
              <a:rPr kumimoji="0" lang="pl-P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 Unicode MS" pitchFamily="2"/>
                <a:cs typeface="Tahoma" pitchFamily="2"/>
              </a:rPr>
              <a:t>Bezpośrednie: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 pitchFamily="34"/>
              <a:buBlip>
                <a:blip r:embed="rId3"/>
              </a:buBlip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/>
            </a:pPr>
            <a:r>
              <a:rPr kumimoji="0" lang="pl-PL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/>
                <a:ea typeface="Arial Unicode MS" pitchFamily="2"/>
                <a:cs typeface="Tahoma" pitchFamily="2"/>
              </a:rPr>
              <a:t> metoda paralaksy,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 pitchFamily="34"/>
              <a:buBlip>
                <a:blip r:embed="rId3"/>
              </a:buBlip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/>
            </a:pPr>
            <a:r>
              <a:rPr lang="pl-PL" sz="1800" kern="0" dirty="0" smtClean="0"/>
              <a:t> pomiary laserowe</a:t>
            </a:r>
            <a:endParaRPr kumimoji="0" lang="pl-PL" sz="18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Arial Unicode MS" pitchFamily="2"/>
              <a:cs typeface="Tahoma" pitchFamily="2"/>
            </a:endParaRP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 pitchFamily="34"/>
              <a:buBlip>
                <a:blip r:embed="rId3"/>
              </a:buBlip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/>
            </a:pPr>
            <a:r>
              <a:rPr lang="pl-PL" sz="1800" kern="0" dirty="0" smtClean="0"/>
              <a:t> pomiary radarowe</a:t>
            </a:r>
            <a:endParaRPr kumimoji="0" lang="pl-PL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/>
              <a:ea typeface="Arial Unicode MS" pitchFamily="2"/>
              <a:cs typeface="Tahoma" pitchFamily="2"/>
            </a:endParaRPr>
          </a:p>
        </p:txBody>
      </p:sp>
      <p:sp>
        <p:nvSpPr>
          <p:cNvPr id="7" name="Prostokąt 6"/>
          <p:cNvSpPr/>
          <p:nvPr/>
        </p:nvSpPr>
        <p:spPr>
          <a:xfrm>
            <a:off x="5076056" y="4293096"/>
            <a:ext cx="4572000" cy="183640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720" lvl="0" indent="-342720">
              <a:spcBef>
                <a:spcPts val="799"/>
              </a:spcBef>
              <a:buClr>
                <a:srgbClr val="000000"/>
              </a:buClr>
              <a:buSzPct val="100000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/>
            </a:pPr>
            <a:r>
              <a:rPr lang="pl-PL" kern="0" dirty="0" smtClean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t>Pośrednie:</a:t>
            </a:r>
          </a:p>
          <a:p>
            <a:pPr marL="0" lvl="1">
              <a:spcBef>
                <a:spcPts val="697"/>
              </a:spcBef>
              <a:buClr>
                <a:srgbClr val="000000"/>
              </a:buClr>
              <a:buSzPts val="1150"/>
              <a:buBlip>
                <a:blip r:embed="rId3"/>
              </a:buBlip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/>
            </a:pPr>
            <a:r>
              <a:rPr lang="pl-PL" kern="0" dirty="0" smtClean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t> świece standardowe,</a:t>
            </a:r>
          </a:p>
          <a:p>
            <a:pPr marL="0" lvl="1">
              <a:spcBef>
                <a:spcPts val="697"/>
              </a:spcBef>
              <a:buClr>
                <a:srgbClr val="000000"/>
              </a:buClr>
              <a:buSzPts val="1150"/>
              <a:buBlip>
                <a:blip r:embed="rId3"/>
              </a:buBlip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/>
            </a:pPr>
            <a:r>
              <a:rPr lang="pl-PL" kern="0" dirty="0" smtClean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t> pręty miernicze,</a:t>
            </a:r>
          </a:p>
          <a:p>
            <a:pPr marL="0" lvl="1">
              <a:spcBef>
                <a:spcPts val="697"/>
              </a:spcBef>
              <a:buClr>
                <a:srgbClr val="000000"/>
              </a:buClr>
              <a:buSzPts val="1150"/>
              <a:buBlip>
                <a:blip r:embed="rId3"/>
              </a:buBlip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/>
            </a:pPr>
            <a:r>
              <a:rPr lang="pl-PL" kern="0" dirty="0" smtClean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t> prawo </a:t>
            </a:r>
            <a:r>
              <a:rPr lang="pl-PL" kern="0" dirty="0" err="1" smtClean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t>Hubble’a</a:t>
            </a:r>
            <a:endParaRPr lang="pl-PL" kern="0" dirty="0" smtClean="0">
              <a:solidFill>
                <a:srgbClr val="000000"/>
              </a:solidFill>
              <a:latin typeface="Arial" pitchFamily="34"/>
              <a:ea typeface="Arial Unicode MS" pitchFamily="2"/>
              <a:cs typeface="Tahoma" pitchFamily="2"/>
            </a:endParaRPr>
          </a:p>
          <a:p>
            <a:pPr marL="0" lvl="1">
              <a:spcBef>
                <a:spcPts val="697"/>
              </a:spcBef>
              <a:buClr>
                <a:srgbClr val="000000"/>
              </a:buClr>
              <a:buSzPts val="1150"/>
              <a:buBlip>
                <a:blip r:embed="rId3"/>
              </a:buBlip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/>
            </a:pPr>
            <a:r>
              <a:rPr lang="pl-PL" kern="0" dirty="0" smtClean="0"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rPr>
              <a:t> i 30 innych…</a:t>
            </a:r>
            <a:endParaRPr lang="pl-PL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5976" y="919971"/>
            <a:ext cx="3960440" cy="2797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3528" y="3429000"/>
            <a:ext cx="3888432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Pomiary laserowe</a:t>
            </a:r>
            <a:endParaRPr lang="pl-PL" sz="32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4708351"/>
            <a:ext cx="2095500" cy="210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68988" y="4698826"/>
            <a:ext cx="2095500" cy="211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6508" y="3600598"/>
            <a:ext cx="4285492" cy="3212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6405" y="764704"/>
            <a:ext cx="4269990" cy="3456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ole tekstowe 7"/>
          <p:cNvSpPr txBox="1"/>
          <p:nvPr/>
        </p:nvSpPr>
        <p:spPr>
          <a:xfrm>
            <a:off x="4860032" y="1196752"/>
            <a:ext cx="4262705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Szereg luster zostawionych na powierzchni </a:t>
            </a:r>
          </a:p>
          <a:p>
            <a:r>
              <a:rPr lang="pl-PL" dirty="0" smtClean="0"/>
              <a:t>Księżyca (Apollo 11, 14 i 15, Łunochod 1 i 2)</a:t>
            </a:r>
          </a:p>
          <a:p>
            <a:endParaRPr lang="pl-PL" dirty="0" smtClean="0"/>
          </a:p>
          <a:p>
            <a:r>
              <a:rPr lang="pl-PL" dirty="0" smtClean="0"/>
              <a:t>Średnica wiązki na Księżycu: 6.5 km</a:t>
            </a:r>
          </a:p>
          <a:p>
            <a:endParaRPr lang="pl-PL" dirty="0" smtClean="0"/>
          </a:p>
          <a:p>
            <a:r>
              <a:rPr lang="pl-PL" dirty="0" smtClean="0"/>
              <a:t>Na każde 10</a:t>
            </a:r>
            <a:r>
              <a:rPr lang="pl-PL" baseline="30000" dirty="0" smtClean="0"/>
              <a:t>17</a:t>
            </a:r>
            <a:r>
              <a:rPr lang="pl-PL" dirty="0" smtClean="0"/>
              <a:t> fotonów w kierunku Ziemi</a:t>
            </a:r>
          </a:p>
          <a:p>
            <a:r>
              <a:rPr lang="pl-PL" dirty="0" smtClean="0"/>
              <a:t>zostaje odbity tylko </a:t>
            </a:r>
            <a:r>
              <a:rPr lang="pl-PL" dirty="0" smtClean="0"/>
              <a:t>jeden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Ogromna dokładność. Stwierdzono np. </a:t>
            </a:r>
          </a:p>
          <a:p>
            <a:r>
              <a:rPr lang="pl-PL" dirty="0" smtClean="0"/>
              <a:t>oddalanie się Księżyca od Ziemi w tempie</a:t>
            </a:r>
          </a:p>
          <a:p>
            <a:r>
              <a:rPr lang="pl-PL" dirty="0" smtClean="0"/>
              <a:t>38 mm/rok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Pomiary radarowe</a:t>
            </a:r>
            <a:endParaRPr lang="pl-PL" sz="3200" i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764704"/>
            <a:ext cx="3289548" cy="28290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708920"/>
            <a:ext cx="38100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395536" y="1124744"/>
            <a:ext cx="395640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Prawa Keplera pozwalają nam zmierzyć </a:t>
            </a:r>
          </a:p>
          <a:p>
            <a:r>
              <a:rPr lang="pl-PL" dirty="0" smtClean="0"/>
              <a:t>odległości w układzie słonecznym. Są to </a:t>
            </a:r>
          </a:p>
          <a:p>
            <a:r>
              <a:rPr lang="pl-PL" dirty="0" smtClean="0"/>
              <a:t>jednak odległości względne. Potrzeba </a:t>
            </a:r>
          </a:p>
          <a:p>
            <a:r>
              <a:rPr lang="pl-PL" dirty="0" smtClean="0"/>
              <a:t>wyznaczyć jakąś jednostkę odległości.</a:t>
            </a:r>
            <a:endParaRPr lang="pl-PL" dirty="0"/>
          </a:p>
        </p:txBody>
      </p:sp>
      <p:sp>
        <p:nvSpPr>
          <p:cNvPr id="7" name="pole tekstowe 6"/>
          <p:cNvSpPr txBox="1"/>
          <p:nvPr/>
        </p:nvSpPr>
        <p:spPr>
          <a:xfrm>
            <a:off x="4572000" y="3789040"/>
            <a:ext cx="421647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1961 r. – pierwsze pomiary (podczas </a:t>
            </a:r>
          </a:p>
          <a:p>
            <a:r>
              <a:rPr lang="pl-PL" dirty="0" smtClean="0"/>
              <a:t>zbliżenia Wenus i  Ziemi)</a:t>
            </a:r>
          </a:p>
          <a:p>
            <a:endParaRPr lang="pl-PL" dirty="0" smtClean="0"/>
          </a:p>
          <a:p>
            <a:r>
              <a:rPr lang="pl-PL" dirty="0" smtClean="0"/>
              <a:t>Sygnał pokonał ponad 40 mln km</a:t>
            </a:r>
          </a:p>
          <a:p>
            <a:endParaRPr lang="pl-PL" dirty="0" smtClean="0"/>
          </a:p>
          <a:p>
            <a:r>
              <a:rPr lang="pl-PL" dirty="0" smtClean="0"/>
              <a:t>Znając położenie planet w US wiedzieliśmy,</a:t>
            </a:r>
          </a:p>
          <a:p>
            <a:r>
              <a:rPr lang="pl-PL" dirty="0" smtClean="0"/>
              <a:t>że Słońce znajdowało się 3.6 razy dalej</a:t>
            </a:r>
          </a:p>
          <a:p>
            <a:endParaRPr lang="pl-PL" dirty="0" smtClean="0"/>
          </a:p>
          <a:p>
            <a:r>
              <a:rPr lang="pl-PL" dirty="0" smtClean="0"/>
              <a:t>Wyznaczona wtedy wartość:</a:t>
            </a:r>
          </a:p>
          <a:p>
            <a:r>
              <a:rPr lang="pl-PL" dirty="0" smtClean="0"/>
              <a:t>		 1 AU= 149 600 000 km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Paralaksa</a:t>
            </a:r>
            <a:endParaRPr lang="pl-PL" sz="3200" i="1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39552" y="1052736"/>
            <a:ext cx="4464496" cy="320352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pole tekstowe 6"/>
          <p:cNvSpPr txBox="1"/>
          <p:nvPr/>
        </p:nvSpPr>
        <p:spPr>
          <a:xfrm>
            <a:off x="5436096" y="2204864"/>
            <a:ext cx="312624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Znając długość bazy i kąt o jaki </a:t>
            </a:r>
          </a:p>
          <a:p>
            <a:r>
              <a:rPr lang="pl-PL" dirty="0" smtClean="0"/>
              <a:t>przesunął się obiekt na dalekim</a:t>
            </a:r>
          </a:p>
          <a:p>
            <a:r>
              <a:rPr lang="pl-PL" dirty="0" smtClean="0"/>
              <a:t>tle można wyznaczyć odległość</a:t>
            </a:r>
            <a:endParaRPr lang="pl-PL" dirty="0"/>
          </a:p>
        </p:txBody>
      </p:sp>
      <p:pic>
        <p:nvPicPr>
          <p:cNvPr id="8" name="Obraz 7" descr="Parallax_example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4336301"/>
            <a:ext cx="6192688" cy="2477075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Paralaksa heliocentryczna</a:t>
            </a:r>
            <a:endParaRPr lang="pl-PL" sz="3200" i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51520" y="1293073"/>
            <a:ext cx="6015240" cy="46908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Łącznik prosty 11"/>
          <p:cNvSpPr/>
          <p:nvPr/>
        </p:nvSpPr>
        <p:spPr>
          <a:xfrm>
            <a:off x="1137348" y="1759677"/>
            <a:ext cx="152640" cy="685800"/>
          </a:xfrm>
          <a:prstGeom prst="line">
            <a:avLst/>
          </a:prstGeom>
          <a:noFill/>
          <a:ln w="28440">
            <a:solidFill>
              <a:srgbClr val="FFFF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lvl="0" rtl="0" hangingPunct="0">
              <a:buNone/>
              <a:tabLst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3" name="Łącznik prosty 12"/>
          <p:cNvSpPr/>
          <p:nvPr/>
        </p:nvSpPr>
        <p:spPr>
          <a:xfrm flipH="1">
            <a:off x="6014268" y="1759677"/>
            <a:ext cx="76319" cy="685800"/>
          </a:xfrm>
          <a:prstGeom prst="line">
            <a:avLst/>
          </a:prstGeom>
          <a:noFill/>
          <a:ln w="28440">
            <a:solidFill>
              <a:srgbClr val="FFFF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lvl="0" rtl="0" hangingPunct="0">
              <a:buNone/>
              <a:tabLst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14" name="Dowolny kształt 13"/>
          <p:cNvSpPr/>
          <p:nvPr/>
        </p:nvSpPr>
        <p:spPr>
          <a:xfrm>
            <a:off x="6252312" y="1364511"/>
            <a:ext cx="2643206" cy="5448865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buNone/>
              <a:tabLst/>
            </a:pPr>
            <a:endParaRPr lang="pl-PL" b="1" dirty="0" smtClean="0">
              <a:latin typeface="+mj-lt"/>
              <a:ea typeface="Times New Roman" pitchFamily="2"/>
              <a:cs typeface="Times New Roman" pitchFamily="2"/>
            </a:endParaRPr>
          </a:p>
          <a:p>
            <a:pPr marL="0" marR="0" lvl="0" indent="0" rtl="0" hangingPunct="0">
              <a:lnSpc>
                <a:spcPct val="100000"/>
              </a:lnSpc>
              <a:buNone/>
              <a:tabLst/>
            </a:pPr>
            <a:endParaRPr lang="pl-PL" b="1" dirty="0" smtClean="0">
              <a:latin typeface="+mj-lt"/>
              <a:ea typeface="Times New Roman" pitchFamily="2"/>
              <a:cs typeface="Times New Roman" pitchFamily="2"/>
            </a:endParaRPr>
          </a:p>
          <a:p>
            <a:pPr marL="0" marR="0" lvl="0" indent="0" rtl="0" hangingPunct="0">
              <a:lnSpc>
                <a:spcPct val="100000"/>
              </a:lnSpc>
              <a:buNone/>
              <a:tabLst/>
            </a:pPr>
            <a:endParaRPr lang="pl-PL" b="1" dirty="0" smtClean="0">
              <a:latin typeface="+mj-lt"/>
              <a:ea typeface="Times New Roman" pitchFamily="2"/>
              <a:cs typeface="Times New Roman" pitchFamily="2"/>
            </a:endParaRPr>
          </a:p>
          <a:p>
            <a:pPr marL="0" marR="0" lvl="0" indent="0" rtl="0" hangingPunct="0">
              <a:lnSpc>
                <a:spcPct val="100000"/>
              </a:lnSpc>
              <a:buNone/>
              <a:tabLst/>
            </a:pPr>
            <a:endParaRPr lang="pl-PL" b="1" dirty="0" smtClean="0">
              <a:latin typeface="+mj-lt"/>
              <a:ea typeface="Times New Roman" pitchFamily="2"/>
              <a:cs typeface="Times New Roman" pitchFamily="2"/>
            </a:endParaRPr>
          </a:p>
          <a:p>
            <a:pPr marL="0" marR="0" lvl="0" indent="0" rtl="0" hangingPunct="0">
              <a:lnSpc>
                <a:spcPct val="100000"/>
              </a:lnSpc>
              <a:buNone/>
              <a:tabLst/>
            </a:pPr>
            <a:endParaRPr lang="pl-PL" b="1" dirty="0" smtClean="0">
              <a:latin typeface="+mj-lt"/>
              <a:ea typeface="Times New Roman" pitchFamily="2"/>
              <a:cs typeface="Times New Roman" pitchFamily="2"/>
            </a:endParaRPr>
          </a:p>
          <a:p>
            <a:pPr marL="0" marR="0" lvl="0" indent="0" rtl="0" hangingPunct="0">
              <a:lnSpc>
                <a:spcPct val="100000"/>
              </a:lnSpc>
              <a:buNone/>
              <a:tabLst/>
            </a:pPr>
            <a:r>
              <a:rPr lang="pl-PL" b="1" dirty="0" smtClean="0">
                <a:latin typeface="+mj-lt"/>
                <a:ea typeface="Times New Roman" pitchFamily="2"/>
                <a:cs typeface="Times New Roman" pitchFamily="2"/>
              </a:rPr>
              <a:t>Friedrich </a:t>
            </a:r>
            <a:r>
              <a:rPr lang="pl-PL" b="1" dirty="0" err="1">
                <a:latin typeface="+mj-lt"/>
                <a:ea typeface="Times New Roman" pitchFamily="2"/>
                <a:cs typeface="Times New Roman" pitchFamily="2"/>
              </a:rPr>
              <a:t>Bessel</a:t>
            </a:r>
            <a:r>
              <a:rPr lang="pl-PL" b="1" dirty="0">
                <a:latin typeface="+mj-lt"/>
                <a:ea typeface="Times New Roman" pitchFamily="2"/>
                <a:cs typeface="Times New Roman" pitchFamily="2"/>
              </a:rPr>
              <a:t> w 1838</a:t>
            </a:r>
            <a:r>
              <a:rPr lang="pl-PL" b="1" dirty="0">
                <a:latin typeface="+mj-lt"/>
                <a:ea typeface="Arial Unicode MS" pitchFamily="2"/>
                <a:cs typeface="Tahoma" pitchFamily="2"/>
              </a:rPr>
              <a:t> </a:t>
            </a:r>
            <a:r>
              <a:rPr lang="pl-PL" b="1" dirty="0" smtClean="0">
                <a:latin typeface="+mj-lt"/>
                <a:ea typeface="Arial Unicode MS" pitchFamily="2"/>
                <a:cs typeface="Tahoma" pitchFamily="2"/>
              </a:rPr>
              <a:t>mierzy paralaksę gwiazdy </a:t>
            </a:r>
            <a:r>
              <a:rPr lang="pl-PL" b="1" dirty="0" smtClean="0">
                <a:solidFill>
                  <a:srgbClr val="990000"/>
                </a:solidFill>
                <a:latin typeface="+mj-lt"/>
                <a:ea typeface="Times New Roman" pitchFamily="2"/>
                <a:cs typeface="Times New Roman" pitchFamily="2"/>
              </a:rPr>
              <a:t>61 </a:t>
            </a:r>
            <a:r>
              <a:rPr lang="pl-PL" b="1" dirty="0" err="1" smtClean="0">
                <a:solidFill>
                  <a:srgbClr val="990000"/>
                </a:solidFill>
                <a:latin typeface="+mj-lt"/>
                <a:ea typeface="Times New Roman" pitchFamily="2"/>
                <a:cs typeface="Times New Roman" pitchFamily="2"/>
              </a:rPr>
              <a:t>Cygni</a:t>
            </a:r>
            <a:endParaRPr lang="pl-PL" b="1" dirty="0" smtClean="0">
              <a:solidFill>
                <a:srgbClr val="990000"/>
              </a:solidFill>
              <a:latin typeface="+mj-lt"/>
              <a:ea typeface="Times New Roman" pitchFamily="2"/>
              <a:cs typeface="Times New Roman" pitchFamily="2"/>
            </a:endParaRPr>
          </a:p>
          <a:p>
            <a:pPr marL="0" marR="0" lvl="0" indent="0" rtl="0" hangingPunct="0">
              <a:lnSpc>
                <a:spcPct val="100000"/>
              </a:lnSpc>
              <a:buNone/>
              <a:tabLst/>
            </a:pPr>
            <a:endParaRPr lang="pl-PL" b="1" dirty="0" smtClean="0">
              <a:solidFill>
                <a:srgbClr val="990000"/>
              </a:solidFill>
              <a:latin typeface="+mj-lt"/>
              <a:ea typeface="Times New Roman" pitchFamily="2"/>
              <a:cs typeface="Times New Roman" pitchFamily="2"/>
            </a:endParaRPr>
          </a:p>
          <a:p>
            <a:pPr marL="0" marR="0" lvl="0" indent="0" rtl="0" hangingPunct="0">
              <a:lnSpc>
                <a:spcPct val="100000"/>
              </a:lnSpc>
              <a:buNone/>
              <a:tabLst/>
            </a:pPr>
            <a:endParaRPr lang="pl-PL" b="1" dirty="0" smtClean="0">
              <a:solidFill>
                <a:srgbClr val="990000"/>
              </a:solidFill>
              <a:latin typeface="+mj-lt"/>
              <a:ea typeface="Times New Roman" pitchFamily="2"/>
              <a:cs typeface="Times New Roman" pitchFamily="2"/>
            </a:endParaRPr>
          </a:p>
          <a:p>
            <a:pPr marL="0" marR="0" lvl="0" indent="0" rtl="0" hangingPunct="0">
              <a:lnSpc>
                <a:spcPct val="100000"/>
              </a:lnSpc>
              <a:buNone/>
              <a:tabLst/>
            </a:pPr>
            <a:endParaRPr lang="pl-PL" b="1" dirty="0" smtClean="0">
              <a:solidFill>
                <a:srgbClr val="990000"/>
              </a:solidFill>
              <a:latin typeface="+mj-lt"/>
              <a:ea typeface="Times New Roman" pitchFamily="2"/>
              <a:cs typeface="Times New Roman" pitchFamily="2"/>
            </a:endParaRPr>
          </a:p>
          <a:p>
            <a:pPr marL="0" marR="0" lvl="0" indent="0" rtl="0" hangingPunct="0">
              <a:lnSpc>
                <a:spcPct val="100000"/>
              </a:lnSpc>
              <a:buNone/>
              <a:tabLst/>
            </a:pPr>
            <a:endParaRPr lang="pl-PL" b="1" dirty="0" smtClean="0">
              <a:solidFill>
                <a:srgbClr val="990000"/>
              </a:solidFill>
              <a:latin typeface="+mj-lt"/>
              <a:ea typeface="Times New Roman" pitchFamily="2"/>
              <a:cs typeface="Times New Roman" pitchFamily="2"/>
            </a:endParaRPr>
          </a:p>
          <a:p>
            <a:pPr marL="0" marR="0" lvl="0" indent="0" rtl="0" hangingPunct="0">
              <a:lnSpc>
                <a:spcPct val="100000"/>
              </a:lnSpc>
              <a:buNone/>
              <a:tabLst/>
            </a:pPr>
            <a:endParaRPr lang="pl-PL" b="1" dirty="0" smtClean="0">
              <a:solidFill>
                <a:srgbClr val="990000"/>
              </a:solidFill>
              <a:latin typeface="+mj-lt"/>
              <a:ea typeface="Times New Roman" pitchFamily="2"/>
              <a:cs typeface="Times New Roman" pitchFamily="2"/>
            </a:endParaRPr>
          </a:p>
          <a:p>
            <a:pPr marL="0" marR="0" lvl="0" indent="0" rtl="0" hangingPunct="0">
              <a:lnSpc>
                <a:spcPct val="100000"/>
              </a:lnSpc>
              <a:buNone/>
              <a:tabLst/>
            </a:pPr>
            <a:endParaRPr lang="pl-PL" b="1" dirty="0" smtClean="0">
              <a:solidFill>
                <a:srgbClr val="990000"/>
              </a:solidFill>
              <a:latin typeface="+mj-lt"/>
              <a:ea typeface="Times New Roman" pitchFamily="2"/>
              <a:cs typeface="Times New Roman" pitchFamily="2"/>
            </a:endParaRPr>
          </a:p>
          <a:p>
            <a:pPr marL="0" marR="0" lvl="0" indent="0" rtl="0" hangingPunct="0">
              <a:lnSpc>
                <a:spcPct val="100000"/>
              </a:lnSpc>
              <a:buNone/>
              <a:tabLst/>
            </a:pPr>
            <a:endParaRPr lang="pl-PL" b="1" dirty="0" smtClean="0">
              <a:solidFill>
                <a:srgbClr val="990000"/>
              </a:solidFill>
              <a:latin typeface="+mj-lt"/>
              <a:ea typeface="Times New Roman" pitchFamily="2"/>
              <a:cs typeface="Times New Roman" pitchFamily="2"/>
            </a:endParaRPr>
          </a:p>
          <a:p>
            <a:pPr marL="0" marR="0" lvl="0" indent="0" rtl="0" hangingPunct="0">
              <a:lnSpc>
                <a:spcPct val="100000"/>
              </a:lnSpc>
              <a:buNone/>
              <a:tabLst/>
            </a:pPr>
            <a:r>
              <a:rPr lang="pl-PL" b="1" dirty="0" smtClean="0">
                <a:latin typeface="+mj-lt"/>
                <a:ea typeface="Times New Roman" pitchFamily="2"/>
                <a:cs typeface="Times New Roman" pitchFamily="2"/>
              </a:rPr>
              <a:t>Kolejnego pomiaru  dokonał Thomas Henderson.  </a:t>
            </a:r>
            <a:r>
              <a:rPr lang="pl-PL" b="1" dirty="0">
                <a:latin typeface="+mj-lt"/>
                <a:ea typeface="Times New Roman" pitchFamily="2"/>
                <a:cs typeface="Times New Roman" pitchFamily="2"/>
              </a:rPr>
              <a:t>Z</a:t>
            </a:r>
            <a:r>
              <a:rPr lang="pl-PL" b="1" dirty="0" smtClean="0">
                <a:latin typeface="+mj-lt"/>
                <a:ea typeface="Times New Roman" pitchFamily="2"/>
                <a:cs typeface="Times New Roman" pitchFamily="2"/>
              </a:rPr>
              <a:t>mierzył </a:t>
            </a:r>
            <a:r>
              <a:rPr lang="pl-PL" b="1" dirty="0">
                <a:latin typeface="+mj-lt"/>
                <a:ea typeface="Times New Roman" pitchFamily="2"/>
                <a:cs typeface="Times New Roman" pitchFamily="2"/>
              </a:rPr>
              <a:t>odległość </a:t>
            </a:r>
            <a:r>
              <a:rPr lang="pl-PL" b="1" dirty="0" smtClean="0">
                <a:solidFill>
                  <a:srgbClr val="990000"/>
                </a:solidFill>
                <a:latin typeface="+mj-lt"/>
                <a:ea typeface="Times New Roman" pitchFamily="2"/>
                <a:cs typeface="Times New Roman" pitchFamily="2"/>
              </a:rPr>
              <a:t>α Cen</a:t>
            </a:r>
            <a:endParaRPr lang="pl-PL" b="1" dirty="0">
              <a:latin typeface="+mj-lt"/>
              <a:ea typeface="Times New Roman" pitchFamily="2"/>
              <a:cs typeface="Times New Roman" pitchFamily="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81006" y="793007"/>
            <a:ext cx="1571636" cy="1911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395320" y="3507651"/>
            <a:ext cx="1389710" cy="211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Paralaksa heliocentryczna</a:t>
            </a:r>
            <a:endParaRPr lang="pl-PL" sz="3200" i="1" dirty="0"/>
          </a:p>
        </p:txBody>
      </p:sp>
      <p:sp>
        <p:nvSpPr>
          <p:cNvPr id="20" name="Dowolny kształt 19"/>
          <p:cNvSpPr/>
          <p:nvPr/>
        </p:nvSpPr>
        <p:spPr>
          <a:xfrm>
            <a:off x="5500694" y="1714488"/>
            <a:ext cx="2216880" cy="45971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buNone/>
              <a:tabLst/>
            </a:pPr>
            <a:r>
              <a:rPr lang="pl-PL" sz="2400">
                <a:latin typeface="Verdana" pitchFamily="34"/>
                <a:ea typeface="Arial" pitchFamily="34"/>
                <a:cs typeface="Arial" pitchFamily="34"/>
              </a:rPr>
              <a:t>D[pc] = 1/</a:t>
            </a:r>
            <a:r>
              <a:rPr lang="el-GR" sz="2400">
                <a:latin typeface="Arial" pitchFamily="34"/>
                <a:ea typeface="Arial" pitchFamily="34"/>
                <a:cs typeface="Arial" pitchFamily="34"/>
              </a:rPr>
              <a:t>π</a:t>
            </a:r>
            <a:r>
              <a:rPr lang="el-GR" sz="2400">
                <a:latin typeface="Verdana" pitchFamily="34"/>
                <a:ea typeface="Arial" pitchFamily="34"/>
                <a:cs typeface="Arial" pitchFamily="34"/>
              </a:rPr>
              <a:t>″</a:t>
            </a:r>
          </a:p>
        </p:txBody>
      </p:sp>
      <p:pic>
        <p:nvPicPr>
          <p:cNvPr id="21" name="Obraz 20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676799" y="1319261"/>
            <a:ext cx="3595680" cy="4162320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Łącznik prosty 21"/>
          <p:cNvSpPr/>
          <p:nvPr/>
        </p:nvSpPr>
        <p:spPr>
          <a:xfrm>
            <a:off x="1743480" y="2181101"/>
            <a:ext cx="685800" cy="609840"/>
          </a:xfrm>
          <a:prstGeom prst="line">
            <a:avLst/>
          </a:prstGeom>
          <a:noFill/>
          <a:ln w="28440">
            <a:solidFill>
              <a:srgbClr val="FFFF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lvl="0" rtl="0" hangingPunct="0">
              <a:buNone/>
              <a:tabLst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3" name="Dowolny kształt 22"/>
          <p:cNvSpPr/>
          <p:nvPr/>
        </p:nvSpPr>
        <p:spPr>
          <a:xfrm>
            <a:off x="908639" y="1952501"/>
            <a:ext cx="1211040" cy="30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buNone/>
              <a:tabLst/>
            </a:pPr>
            <a:r>
              <a:rPr lang="pl-PL" sz="1400" b="1">
                <a:latin typeface="Arial" pitchFamily="34"/>
                <a:ea typeface="Arial Unicode MS" pitchFamily="2"/>
                <a:cs typeface="Tahoma" pitchFamily="2"/>
              </a:rPr>
              <a:t>to mierzymy</a:t>
            </a:r>
          </a:p>
        </p:txBody>
      </p:sp>
      <p:sp>
        <p:nvSpPr>
          <p:cNvPr id="24" name="Łącznik prosty 23"/>
          <p:cNvSpPr/>
          <p:nvPr/>
        </p:nvSpPr>
        <p:spPr>
          <a:xfrm flipV="1">
            <a:off x="1743480" y="5152901"/>
            <a:ext cx="0" cy="533520"/>
          </a:xfrm>
          <a:prstGeom prst="line">
            <a:avLst/>
          </a:prstGeom>
          <a:noFill/>
          <a:ln w="28440">
            <a:solidFill>
              <a:srgbClr val="FFFF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lvl="0" rtl="0" hangingPunct="0">
              <a:buNone/>
              <a:tabLst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5" name="Dowolny kształt 24"/>
          <p:cNvSpPr/>
          <p:nvPr/>
        </p:nvSpPr>
        <p:spPr>
          <a:xfrm>
            <a:off x="1326960" y="5686421"/>
            <a:ext cx="947159" cy="30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buNone/>
              <a:tabLst/>
            </a:pPr>
            <a:r>
              <a:rPr lang="pl-PL" sz="1400" b="1">
                <a:latin typeface="Arial" pitchFamily="34"/>
                <a:ea typeface="Arial Unicode MS" pitchFamily="2"/>
                <a:cs typeface="Tahoma" pitchFamily="2"/>
              </a:rPr>
              <a:t>to znamy</a:t>
            </a:r>
          </a:p>
        </p:txBody>
      </p:sp>
      <p:sp>
        <p:nvSpPr>
          <p:cNvPr id="26" name="Dowolny kształt 25"/>
          <p:cNvSpPr/>
          <p:nvPr/>
        </p:nvSpPr>
        <p:spPr>
          <a:xfrm>
            <a:off x="0" y="3248141"/>
            <a:ext cx="1823760" cy="3070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t" anchorCtr="0" compatLnSpc="0">
            <a:spAutoFit/>
          </a:bodyPr>
          <a:lstStyle/>
          <a:p>
            <a:pPr marL="0" marR="0" lvl="0" indent="0" rtl="0" hangingPunct="0">
              <a:lnSpc>
                <a:spcPct val="100000"/>
              </a:lnSpc>
              <a:buNone/>
              <a:tabLst/>
            </a:pPr>
            <a:r>
              <a:rPr lang="pl-PL" sz="1400" b="1">
                <a:latin typeface="Arial" pitchFamily="34"/>
                <a:ea typeface="Arial Unicode MS" pitchFamily="2"/>
                <a:cs typeface="Tahoma" pitchFamily="2"/>
              </a:rPr>
              <a:t>nieznana odległość</a:t>
            </a:r>
          </a:p>
        </p:txBody>
      </p:sp>
      <p:sp>
        <p:nvSpPr>
          <p:cNvPr id="27" name="Łącznik prosty 26"/>
          <p:cNvSpPr/>
          <p:nvPr/>
        </p:nvSpPr>
        <p:spPr>
          <a:xfrm>
            <a:off x="1210320" y="3552700"/>
            <a:ext cx="380880" cy="304921"/>
          </a:xfrm>
          <a:prstGeom prst="line">
            <a:avLst/>
          </a:prstGeom>
          <a:noFill/>
          <a:ln w="28440">
            <a:solidFill>
              <a:srgbClr val="CC0066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lvl="0" rtl="0" hangingPunct="0">
              <a:buNone/>
              <a:tabLst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8" name="Łącznik prosty 27"/>
          <p:cNvSpPr/>
          <p:nvPr/>
        </p:nvSpPr>
        <p:spPr>
          <a:xfrm flipH="1">
            <a:off x="905040" y="2486021"/>
            <a:ext cx="1600200" cy="2514600"/>
          </a:xfrm>
          <a:prstGeom prst="line">
            <a:avLst/>
          </a:prstGeom>
          <a:noFill/>
          <a:ln w="44280">
            <a:solidFill>
              <a:srgbClr val="CC0066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0"/>
          <a:lstStyle/>
          <a:p>
            <a:pPr lvl="0" rtl="0" hangingPunct="0">
              <a:buNone/>
              <a:tabLst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29" name="Dowolny kształt 28"/>
          <p:cNvSpPr/>
          <p:nvPr/>
        </p:nvSpPr>
        <p:spPr>
          <a:xfrm>
            <a:off x="2277000" y="2714620"/>
            <a:ext cx="304920" cy="30492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*/ 5419351 1 1725033"/>
              <a:gd name="f6" fmla="*/ 10800 10800 1"/>
              <a:gd name="f7" fmla="+- 0 0 0"/>
              <a:gd name="f8" fmla="+- 0 0 360"/>
              <a:gd name="f9" fmla="val 10800"/>
              <a:gd name="f10" fmla="*/ f3 1 21600"/>
              <a:gd name="f11" fmla="*/ f4 1 21600"/>
              <a:gd name="f12" fmla="*/ 0 f5 1"/>
              <a:gd name="f13" fmla="*/ f7 f0 1"/>
              <a:gd name="f14" fmla="*/ f8 f0 1"/>
              <a:gd name="f15" fmla="*/ 3163 f10 1"/>
              <a:gd name="f16" fmla="*/ 18437 f10 1"/>
              <a:gd name="f17" fmla="*/ 18437 f11 1"/>
              <a:gd name="f18" fmla="*/ 3163 f11 1"/>
              <a:gd name="f19" fmla="*/ f12 1 f2"/>
              <a:gd name="f20" fmla="*/ f13 1 f2"/>
              <a:gd name="f21" fmla="*/ f14 1 f2"/>
              <a:gd name="f22" fmla="*/ 10800 f10 1"/>
              <a:gd name="f23" fmla="*/ 0 f11 1"/>
              <a:gd name="f24" fmla="*/ 0 f10 1"/>
              <a:gd name="f25" fmla="*/ 10800 f11 1"/>
              <a:gd name="f26" fmla="*/ 21600 f11 1"/>
              <a:gd name="f27" fmla="*/ 21600 f10 1"/>
              <a:gd name="f28" fmla="+- 0 0 f19"/>
              <a:gd name="f29" fmla="+- f20 0 f1"/>
              <a:gd name="f30" fmla="+- f21 0 f1"/>
              <a:gd name="f31" fmla="*/ f28 f0 1"/>
              <a:gd name="f32" fmla="+- f30 0 f29"/>
              <a:gd name="f33" fmla="*/ f31 1 f5"/>
              <a:gd name="f34" fmla="+- f33 0 f1"/>
              <a:gd name="f35" fmla="cos 1 f34"/>
              <a:gd name="f36" fmla="sin 1 f34"/>
              <a:gd name="f37" fmla="+- 0 0 f35"/>
              <a:gd name="f38" fmla="+- 0 0 f36"/>
              <a:gd name="f39" fmla="*/ 10800 f37 1"/>
              <a:gd name="f40" fmla="*/ 10800 f38 1"/>
              <a:gd name="f41" fmla="*/ f39 f39 1"/>
              <a:gd name="f42" fmla="*/ f40 f40 1"/>
              <a:gd name="f43" fmla="+- f41 f42 0"/>
              <a:gd name="f44" fmla="sqrt f43"/>
              <a:gd name="f45" fmla="*/ f6 1 f44"/>
              <a:gd name="f46" fmla="*/ f37 f45 1"/>
              <a:gd name="f47" fmla="*/ f38 f45 1"/>
              <a:gd name="f48" fmla="+- 10800 0 f46"/>
              <a:gd name="f49" fmla="+- 10800 0 f47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22" y="f23"/>
              </a:cxn>
              <a:cxn ang="f29">
                <a:pos x="f15" y="f18"/>
              </a:cxn>
              <a:cxn ang="f29">
                <a:pos x="f24" y="f25"/>
              </a:cxn>
              <a:cxn ang="f29">
                <a:pos x="f15" y="f17"/>
              </a:cxn>
              <a:cxn ang="f29">
                <a:pos x="f22" y="f26"/>
              </a:cxn>
              <a:cxn ang="f29">
                <a:pos x="f16" y="f17"/>
              </a:cxn>
              <a:cxn ang="f29">
                <a:pos x="f27" y="f25"/>
              </a:cxn>
              <a:cxn ang="f29">
                <a:pos x="f16" y="f18"/>
              </a:cxn>
            </a:cxnLst>
            <a:rect l="f15" t="f18" r="f16" b="f17"/>
            <a:pathLst>
              <a:path w="21600" h="21600">
                <a:moveTo>
                  <a:pt x="f48" y="f49"/>
                </a:moveTo>
                <a:arcTo wR="f9" hR="f9" stAng="f29" swAng="f32"/>
                <a:close/>
              </a:path>
            </a:pathLst>
          </a:custGeom>
          <a:noFill/>
          <a:ln w="28440">
            <a:solidFill>
              <a:srgbClr val="FFFF00"/>
            </a:solidFill>
            <a:prstDash val="solid"/>
            <a:miter/>
          </a:ln>
        </p:spPr>
        <p:txBody>
          <a:bodyPr vert="horz" wrap="none" lIns="90000" tIns="46800" rIns="90000" bIns="46800" anchor="ctr" anchorCtr="0" compatLnSpc="0"/>
          <a:lstStyle/>
          <a:p>
            <a:pPr lvl="0" rtl="0" hangingPunct="0">
              <a:buNone/>
              <a:tabLst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0" name="Łącznik prosty 29"/>
          <p:cNvSpPr/>
          <p:nvPr/>
        </p:nvSpPr>
        <p:spPr>
          <a:xfrm>
            <a:off x="905400" y="5076941"/>
            <a:ext cx="1600200" cy="0"/>
          </a:xfrm>
          <a:prstGeom prst="line">
            <a:avLst/>
          </a:prstGeom>
          <a:noFill/>
          <a:ln w="38160">
            <a:solidFill>
              <a:srgbClr val="FFFF00"/>
            </a:solidFill>
            <a:prstDash val="solid"/>
            <a:miter/>
          </a:ln>
        </p:spPr>
        <p:txBody>
          <a:bodyPr vert="horz" wrap="square" lIns="90000" tIns="46800" rIns="90000" bIns="46800" anchor="t" anchorCtr="0" compatLnSpc="0"/>
          <a:lstStyle/>
          <a:p>
            <a:pPr lvl="0" rtl="0" hangingPunct="0">
              <a:buNone/>
              <a:tabLst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sp>
        <p:nvSpPr>
          <p:cNvPr id="31" name="Łącznik prosty 30"/>
          <p:cNvSpPr/>
          <p:nvPr/>
        </p:nvSpPr>
        <p:spPr>
          <a:xfrm flipH="1">
            <a:off x="2581560" y="1876541"/>
            <a:ext cx="685800" cy="380880"/>
          </a:xfrm>
          <a:prstGeom prst="line">
            <a:avLst/>
          </a:prstGeom>
          <a:noFill/>
          <a:ln w="28440">
            <a:solidFill>
              <a:srgbClr val="FFFF00"/>
            </a:solidFill>
            <a:prstDash val="solid"/>
            <a:miter/>
            <a:tailEnd type="arrow"/>
          </a:ln>
        </p:spPr>
        <p:txBody>
          <a:bodyPr vert="horz" wrap="square" lIns="90000" tIns="46800" rIns="90000" bIns="46800" anchor="t" anchorCtr="0" compatLnSpc="0"/>
          <a:lstStyle/>
          <a:p>
            <a:pPr lvl="0" rtl="0" hangingPunct="0">
              <a:buNone/>
              <a:tabLst/>
            </a:pPr>
            <a:endParaRPr lang="pl-PL" sz="2400">
              <a:latin typeface="Times New Roman" pitchFamily="18"/>
              <a:ea typeface="Arial Unicode MS" pitchFamily="2"/>
              <a:cs typeface="Tahoma" pitchFamily="2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29124" y="2786058"/>
            <a:ext cx="4538335" cy="26432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pole tekstowe 32"/>
          <p:cNvSpPr txBox="1"/>
          <p:nvPr/>
        </p:nvSpPr>
        <p:spPr>
          <a:xfrm>
            <a:off x="4929190" y="5572140"/>
            <a:ext cx="3349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wyznacz paralaksy tych obiektów</a:t>
            </a:r>
            <a:endParaRPr lang="pl-PL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Paralaksa - </a:t>
            </a:r>
            <a:r>
              <a:rPr lang="pl-PL" sz="3200" i="1" dirty="0" err="1" smtClean="0"/>
              <a:t>Hipparcos</a:t>
            </a:r>
            <a:endParaRPr lang="pl-PL" sz="3200" i="1" dirty="0"/>
          </a:p>
        </p:txBody>
      </p:sp>
      <p:sp>
        <p:nvSpPr>
          <p:cNvPr id="4" name="Prostokąt 3"/>
          <p:cNvSpPr/>
          <p:nvPr/>
        </p:nvSpPr>
        <p:spPr>
          <a:xfrm>
            <a:off x="251520" y="1208941"/>
            <a:ext cx="5036635" cy="39703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/>
              <a:t>Hi</a:t>
            </a:r>
            <a:r>
              <a:rPr lang="en-US" dirty="0" smtClean="0"/>
              <a:t>gh </a:t>
            </a:r>
            <a:r>
              <a:rPr lang="en-US" b="1" dirty="0" smtClean="0"/>
              <a:t>P</a:t>
            </a:r>
            <a:r>
              <a:rPr lang="en-US" dirty="0" smtClean="0"/>
              <a:t>recision </a:t>
            </a:r>
            <a:r>
              <a:rPr lang="en-US" b="1" dirty="0" smtClean="0"/>
              <a:t>Par</a:t>
            </a:r>
            <a:r>
              <a:rPr lang="en-US" dirty="0" smtClean="0"/>
              <a:t>allax </a:t>
            </a:r>
            <a:r>
              <a:rPr lang="en-US" b="1" dirty="0" smtClean="0"/>
              <a:t>Co</a:t>
            </a:r>
            <a:r>
              <a:rPr lang="en-US" dirty="0" smtClean="0"/>
              <a:t>llecting </a:t>
            </a:r>
            <a:r>
              <a:rPr lang="en-US" b="1" dirty="0" smtClean="0"/>
              <a:t>S</a:t>
            </a:r>
            <a:r>
              <a:rPr lang="en-US" dirty="0" smtClean="0"/>
              <a:t>atellite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Wystrzelony 8 sierpnia 1989 r.</a:t>
            </a:r>
          </a:p>
          <a:p>
            <a:endParaRPr lang="pl-PL" dirty="0" smtClean="0"/>
          </a:p>
          <a:p>
            <a:r>
              <a:rPr lang="pl-PL" dirty="0" smtClean="0"/>
              <a:t>Dwa katalogi z obserwacjami:</a:t>
            </a:r>
          </a:p>
          <a:p>
            <a:endParaRPr lang="pl-PL" dirty="0" smtClean="0"/>
          </a:p>
          <a:p>
            <a:r>
              <a:rPr lang="pl-PL" dirty="0" smtClean="0"/>
              <a:t>1. </a:t>
            </a:r>
            <a:r>
              <a:rPr lang="pl-PL" dirty="0" err="1" smtClean="0"/>
              <a:t>Hipparcos</a:t>
            </a:r>
            <a:r>
              <a:rPr lang="pl-PL" dirty="0" smtClean="0"/>
              <a:t> – pomiary położeń (dokładność </a:t>
            </a:r>
            <a:br>
              <a:rPr lang="pl-PL" dirty="0" smtClean="0"/>
            </a:br>
            <a:r>
              <a:rPr lang="pl-PL" dirty="0" smtClean="0"/>
              <a:t>1 milisekundy kątowej) i jasności (dokładność 2%)</a:t>
            </a:r>
          </a:p>
          <a:p>
            <a:r>
              <a:rPr lang="pl-PL" dirty="0" smtClean="0"/>
              <a:t>dla 118 tys. gwiazd</a:t>
            </a:r>
          </a:p>
          <a:p>
            <a:endParaRPr lang="pl-PL" dirty="0" smtClean="0"/>
          </a:p>
          <a:p>
            <a:r>
              <a:rPr lang="pl-PL" dirty="0" smtClean="0"/>
              <a:t>2. Tycho – pozycje (z dokładnością 20-30 milisekund</a:t>
            </a:r>
          </a:p>
          <a:p>
            <a:r>
              <a:rPr lang="pl-PL" dirty="0" smtClean="0"/>
              <a:t>kątowych) i jasności (dokładność 6%) dla ponad </a:t>
            </a:r>
          </a:p>
          <a:p>
            <a:r>
              <a:rPr lang="pl-PL" dirty="0" smtClean="0"/>
              <a:t>miliona gwiazd</a:t>
            </a:r>
          </a:p>
          <a:p>
            <a:endParaRPr lang="pl-PL" dirty="0" smtClean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6096" y="764704"/>
            <a:ext cx="3286894" cy="3055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3717032"/>
            <a:ext cx="2240868" cy="29878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Paralaksa - dokładność</a:t>
            </a:r>
            <a:endParaRPr lang="pl-PL" sz="3200" i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228600" y="1052736"/>
            <a:ext cx="8715240" cy="271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1520" y="3781039"/>
            <a:ext cx="2664296" cy="296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3347864" y="4410978"/>
            <a:ext cx="532859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dirty="0" smtClean="0"/>
              <a:t>Wyznaczono paralaksy dla około 7 tys. gwiazd do </a:t>
            </a:r>
          </a:p>
          <a:p>
            <a:r>
              <a:rPr lang="pl-PL" dirty="0" smtClean="0"/>
              <a:t>odległości 500 lat świetlnych</a:t>
            </a:r>
          </a:p>
          <a:p>
            <a:endParaRPr lang="pl-PL" dirty="0" smtClean="0"/>
          </a:p>
          <a:p>
            <a:r>
              <a:rPr lang="pl-PL" dirty="0" smtClean="0"/>
              <a:t>W niektórych przypadkach okazało się, że pomiary </a:t>
            </a:r>
          </a:p>
          <a:p>
            <a:r>
              <a:rPr lang="pl-PL" dirty="0" smtClean="0"/>
              <a:t>są obarczone (w niektórych obszarach nieba) błędem </a:t>
            </a:r>
          </a:p>
          <a:p>
            <a:r>
              <a:rPr lang="pl-PL" dirty="0" smtClean="0"/>
              <a:t>na poziomie 1 sekundy kątowej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3653867"/>
            <a:ext cx="4192270" cy="301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Jednostki odległości w astronomii</a:t>
            </a:r>
            <a:endParaRPr lang="pl-PL" sz="3200" i="1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23528" y="960120"/>
          <a:ext cx="8208912" cy="2468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32000"/>
                <a:gridCol w="3656632"/>
                <a:gridCol w="252028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jednostka</a:t>
                      </a:r>
                      <a:r>
                        <a:rPr lang="pl-PL" baseline="0" dirty="0" smtClean="0"/>
                        <a:t> astronomiczna</a:t>
                      </a:r>
                    </a:p>
                    <a:p>
                      <a:pPr algn="ctr"/>
                      <a:r>
                        <a:rPr lang="pl-PL" baseline="0" dirty="0" smtClean="0"/>
                        <a:t>AU, </a:t>
                      </a:r>
                      <a:r>
                        <a:rPr lang="pl-PL" baseline="0" dirty="0" err="1" smtClean="0"/>
                        <a:t>j.a</a:t>
                      </a:r>
                      <a:r>
                        <a:rPr lang="pl-PL" baseline="0" dirty="0" smtClean="0"/>
                        <a:t>.</a:t>
                      </a:r>
                      <a:endParaRPr lang="pl-PL" dirty="0"/>
                    </a:p>
                  </a:txBody>
                  <a:tcPr anchor="ctr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średnia odległość Ziemi od Słońca</a:t>
                      </a:r>
                      <a:endParaRPr lang="pl-PL" dirty="0"/>
                    </a:p>
                  </a:txBody>
                  <a:tcPr anchor="ctr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1.4959787*10</a:t>
                      </a:r>
                      <a:r>
                        <a:rPr lang="pl-PL" baseline="30000" dirty="0" smtClean="0"/>
                        <a:t>12</a:t>
                      </a:r>
                      <a:r>
                        <a:rPr lang="pl-PL" dirty="0" smtClean="0"/>
                        <a:t> m</a:t>
                      </a:r>
                      <a:endParaRPr lang="pl-PL" dirty="0"/>
                    </a:p>
                  </a:txBody>
                  <a:tcPr anchor="ctr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rok świetlny</a:t>
                      </a:r>
                    </a:p>
                    <a:p>
                      <a:pPr algn="ctr"/>
                      <a:r>
                        <a:rPr lang="pl-PL" dirty="0" err="1" smtClean="0"/>
                        <a:t>l.y</a:t>
                      </a:r>
                      <a:r>
                        <a:rPr lang="pl-PL" dirty="0" smtClean="0"/>
                        <a:t>., </a:t>
                      </a:r>
                      <a:r>
                        <a:rPr lang="pl-PL" dirty="0" err="1" smtClean="0"/>
                        <a:t>r.św</a:t>
                      </a:r>
                      <a:r>
                        <a:rPr lang="pl-PL" dirty="0" smtClean="0"/>
                        <a:t>.</a:t>
                      </a:r>
                      <a:endParaRPr lang="pl-PL" dirty="0"/>
                    </a:p>
                  </a:txBody>
                  <a:tcPr anchor="ctr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odległość przebyta przez światło</a:t>
                      </a:r>
                      <a:r>
                        <a:rPr lang="pl-PL" baseline="0" dirty="0" smtClean="0"/>
                        <a:t> </a:t>
                      </a:r>
                      <a:r>
                        <a:rPr lang="pl-PL" dirty="0" smtClean="0"/>
                        <a:t>w próżni w ciągu 1 roku</a:t>
                      </a:r>
                      <a:endParaRPr lang="pl-PL" dirty="0"/>
                    </a:p>
                  </a:txBody>
                  <a:tcPr anchor="ctr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9.4605*10</a:t>
                      </a:r>
                      <a:r>
                        <a:rPr lang="pl-PL" baseline="30000" dirty="0" smtClean="0"/>
                        <a:t>15</a:t>
                      </a:r>
                      <a:r>
                        <a:rPr lang="pl-PL" baseline="0" dirty="0" smtClean="0"/>
                        <a:t> m</a:t>
                      </a:r>
                      <a:endParaRPr lang="pl-PL" dirty="0"/>
                    </a:p>
                  </a:txBody>
                  <a:tcPr anchor="ctr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parsek</a:t>
                      </a:r>
                    </a:p>
                    <a:p>
                      <a:pPr algn="ctr"/>
                      <a:r>
                        <a:rPr lang="pl-PL" dirty="0" err="1" smtClean="0"/>
                        <a:t>pc</a:t>
                      </a:r>
                      <a:endParaRPr lang="pl-PL" dirty="0"/>
                    </a:p>
                  </a:txBody>
                  <a:tcPr anchor="ctr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odległość, z której 1 </a:t>
                      </a:r>
                      <a:r>
                        <a:rPr lang="pl-PL" dirty="0" err="1" smtClean="0"/>
                        <a:t>j.a</a:t>
                      </a:r>
                      <a:r>
                        <a:rPr lang="pl-PL" dirty="0" smtClean="0"/>
                        <a:t>. jest widoczna pod kątem</a:t>
                      </a:r>
                      <a:r>
                        <a:rPr lang="pl-PL" baseline="0" dirty="0" smtClean="0"/>
                        <a:t> 1’’</a:t>
                      </a:r>
                      <a:endParaRPr lang="pl-PL" dirty="0"/>
                    </a:p>
                  </a:txBody>
                  <a:tcPr anchor="ctr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dirty="0" smtClean="0"/>
                        <a:t>3.0857*10</a:t>
                      </a:r>
                      <a:r>
                        <a:rPr lang="pl-PL" baseline="30000" dirty="0" smtClean="0"/>
                        <a:t>16</a:t>
                      </a:r>
                      <a:r>
                        <a:rPr lang="pl-PL" dirty="0" smtClean="0"/>
                        <a:t> m</a:t>
                      </a:r>
                    </a:p>
                    <a:p>
                      <a:pPr algn="ctr"/>
                      <a:r>
                        <a:rPr lang="pl-PL" dirty="0" smtClean="0"/>
                        <a:t>3.2616 </a:t>
                      </a:r>
                      <a:r>
                        <a:rPr lang="pl-PL" dirty="0" err="1" smtClean="0"/>
                        <a:t>l.y</a:t>
                      </a:r>
                      <a:r>
                        <a:rPr lang="pl-PL" dirty="0" smtClean="0"/>
                        <a:t>.</a:t>
                      </a:r>
                    </a:p>
                    <a:p>
                      <a:pPr algn="ctr"/>
                      <a:r>
                        <a:rPr lang="pl-PL" dirty="0" smtClean="0"/>
                        <a:t>206265 AU</a:t>
                      </a:r>
                      <a:endParaRPr lang="pl-PL" dirty="0"/>
                    </a:p>
                  </a:txBody>
                  <a:tcPr anchor="ctr">
                    <a:gradFill>
                      <a:gsLst>
                        <a:gs pos="0">
                          <a:srgbClr val="FFEFD1"/>
                        </a:gs>
                        <a:gs pos="64999">
                          <a:srgbClr val="F0EBD5"/>
                        </a:gs>
                        <a:gs pos="100000">
                          <a:srgbClr val="D1C39F"/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504" y="3573016"/>
            <a:ext cx="3714750" cy="208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149080"/>
            <a:ext cx="2088232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Świece standardowe</a:t>
            </a:r>
            <a:endParaRPr lang="pl-PL" sz="3200" i="1" dirty="0"/>
          </a:p>
        </p:txBody>
      </p:sp>
      <p:pic>
        <p:nvPicPr>
          <p:cNvPr id="4" name="Obraz 3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80880" y="980728"/>
            <a:ext cx="3657600" cy="3585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139951" y="980728"/>
            <a:ext cx="4662153" cy="3600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pole tekstowe 11"/>
          <p:cNvSpPr txBox="1"/>
          <p:nvPr/>
        </p:nvSpPr>
        <p:spPr>
          <a:xfrm>
            <a:off x="539552" y="4725144"/>
            <a:ext cx="8115876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Na podstawie obserwacji obiektu o znanej jasności wyznaczamy odległość do niego</a:t>
            </a:r>
          </a:p>
          <a:p>
            <a:endParaRPr lang="pl-PL" dirty="0" smtClean="0"/>
          </a:p>
          <a:p>
            <a:r>
              <a:rPr lang="pl-PL" dirty="0" smtClean="0"/>
              <a:t>Rolę świec standardowych spełniają między innymi gwiazdy zmienne (pulsujące) </a:t>
            </a:r>
          </a:p>
          <a:p>
            <a:r>
              <a:rPr lang="pl-PL" dirty="0" smtClean="0"/>
              <a:t>i supernowe typu </a:t>
            </a:r>
            <a:r>
              <a:rPr lang="pl-PL" dirty="0" err="1" smtClean="0"/>
              <a:t>Ia</a:t>
            </a:r>
            <a:r>
              <a:rPr lang="pl-PL" dirty="0" smtClean="0"/>
              <a:t> 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Jeżeli świecą standardową jest bardzo jasny obiekt, to możemy wyznaczyć naprawdę </a:t>
            </a:r>
          </a:p>
          <a:p>
            <a:r>
              <a:rPr lang="pl-PL" dirty="0" err="1" smtClean="0"/>
              <a:t>dużeodległości</a:t>
            </a:r>
            <a:endParaRPr lang="pl-PL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3717032"/>
            <a:ext cx="4464496" cy="29720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Ilość energii produkowanej w Słońcu</a:t>
            </a:r>
            <a:endParaRPr lang="pl-PL" sz="3200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836712"/>
            <a:ext cx="4457700" cy="318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107504" y="1268760"/>
            <a:ext cx="411196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Mierzymy odległość do Słońca i </a:t>
            </a:r>
          </a:p>
          <a:p>
            <a:r>
              <a:rPr lang="pl-PL" dirty="0" smtClean="0"/>
              <a:t>wyznaczmy powierzchnię sfery o </a:t>
            </a:r>
          </a:p>
          <a:p>
            <a:r>
              <a:rPr lang="pl-PL" dirty="0" smtClean="0"/>
              <a:t>rozmiarze 1 AU</a:t>
            </a:r>
          </a:p>
          <a:p>
            <a:endParaRPr lang="pl-PL" dirty="0" smtClean="0"/>
          </a:p>
          <a:p>
            <a:r>
              <a:rPr lang="pl-PL" dirty="0" smtClean="0"/>
              <a:t>Mierzymy ilość energii docierającej w </a:t>
            </a:r>
          </a:p>
          <a:p>
            <a:r>
              <a:rPr lang="pl-PL" dirty="0" smtClean="0"/>
              <a:t>okolice Ziemi w każdej sekundzie </a:t>
            </a:r>
          </a:p>
          <a:p>
            <a:r>
              <a:rPr lang="pl-PL" dirty="0" smtClean="0"/>
              <a:t>(~ 1366 W/m</a:t>
            </a:r>
            <a:r>
              <a:rPr lang="pl-PL" baseline="30000" dirty="0" smtClean="0"/>
              <a:t>2</a:t>
            </a:r>
            <a:r>
              <a:rPr lang="pl-PL" dirty="0" smtClean="0"/>
              <a:t>) i mnożymy przez </a:t>
            </a:r>
          </a:p>
          <a:p>
            <a:r>
              <a:rPr lang="pl-PL" dirty="0" smtClean="0"/>
              <a:t>powierzchnię wyznaczonej sfery</a:t>
            </a:r>
          </a:p>
          <a:p>
            <a:endParaRPr lang="pl-PL" dirty="0" smtClean="0"/>
          </a:p>
          <a:p>
            <a:r>
              <a:rPr lang="pl-PL" dirty="0" smtClean="0"/>
              <a:t>Ta sama energia opuszcza powierzchnię </a:t>
            </a:r>
          </a:p>
          <a:p>
            <a:r>
              <a:rPr lang="pl-PL" dirty="0" smtClean="0"/>
              <a:t>Słońca. Zakładając, że Słońce działa</a:t>
            </a:r>
          </a:p>
          <a:p>
            <a:r>
              <a:rPr lang="pl-PL" dirty="0" smtClean="0"/>
              <a:t>stabilnie możemy założyć, że jednocześnie</a:t>
            </a:r>
          </a:p>
          <a:p>
            <a:r>
              <a:rPr lang="pl-PL" dirty="0" smtClean="0"/>
              <a:t>tyle samo jest produkowane wewnątrz</a:t>
            </a:r>
          </a:p>
          <a:p>
            <a:endParaRPr lang="pl-PL" dirty="0" smtClean="0"/>
          </a:p>
          <a:p>
            <a:r>
              <a:rPr lang="pl-PL" dirty="0" smtClean="0"/>
              <a:t>W każdej sekundzie Słońce musi zamienić</a:t>
            </a:r>
          </a:p>
          <a:p>
            <a:r>
              <a:rPr lang="pl-PL" dirty="0" smtClean="0"/>
              <a:t>600 mln ton wodoru w hel aby </a:t>
            </a:r>
          </a:p>
          <a:p>
            <a:r>
              <a:rPr lang="pl-PL" dirty="0" smtClean="0"/>
              <a:t>wyprodukować tak ogromną ilość energii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Krótko o ewolucji gwiazd</a:t>
            </a:r>
            <a:endParaRPr lang="pl-PL" sz="3200" i="1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908720"/>
            <a:ext cx="2515390" cy="2016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6804248" y="764704"/>
            <a:ext cx="2133600" cy="2057400"/>
            <a:chOff x="1728" y="912"/>
            <a:chExt cx="2640" cy="2640"/>
          </a:xfrm>
        </p:grpSpPr>
        <p:sp>
          <p:nvSpPr>
            <p:cNvPr id="6" name="Oval 3"/>
            <p:cNvSpPr>
              <a:spLocks noChangeArrowheads="1"/>
            </p:cNvSpPr>
            <p:nvPr/>
          </p:nvSpPr>
          <p:spPr bwMode="auto">
            <a:xfrm>
              <a:off x="1728" y="912"/>
              <a:ext cx="2640" cy="2640"/>
            </a:xfrm>
            <a:prstGeom prst="ellipse">
              <a:avLst/>
            </a:prstGeom>
            <a:gradFill rotWithShape="0">
              <a:gsLst>
                <a:gs pos="0">
                  <a:srgbClr val="FF6600"/>
                </a:gs>
                <a:gs pos="100000">
                  <a:srgbClr val="FF6600">
                    <a:gamma/>
                    <a:shade val="0"/>
                    <a:invGamma/>
                  </a:srgbClr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l-PL"/>
            </a:p>
          </p:txBody>
        </p:sp>
        <p:sp>
          <p:nvSpPr>
            <p:cNvPr id="7" name="AutoShape 4"/>
            <p:cNvSpPr>
              <a:spLocks noChangeArrowheads="1"/>
            </p:cNvSpPr>
            <p:nvPr/>
          </p:nvSpPr>
          <p:spPr bwMode="auto">
            <a:xfrm>
              <a:off x="1872" y="2304"/>
              <a:ext cx="1056" cy="288"/>
            </a:xfrm>
            <a:prstGeom prst="rightArrow">
              <a:avLst>
                <a:gd name="adj1" fmla="val 50000"/>
                <a:gd name="adj2" fmla="val 91667"/>
              </a:avLst>
            </a:prstGeom>
            <a:solidFill>
              <a:srgbClr val="66CC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pl-PL" sz="800" b="1">
                  <a:latin typeface="Arial" charset="0"/>
                </a:rPr>
                <a:t>grawitacja</a:t>
              </a:r>
              <a:endParaRPr lang="en-AU" sz="800" b="1">
                <a:latin typeface="Arial" charset="0"/>
              </a:endParaRPr>
            </a:p>
          </p:txBody>
        </p:sp>
        <p:sp>
          <p:nvSpPr>
            <p:cNvPr id="8" name="AutoShape 5"/>
            <p:cNvSpPr>
              <a:spLocks noChangeArrowheads="1"/>
            </p:cNvSpPr>
            <p:nvPr/>
          </p:nvSpPr>
          <p:spPr bwMode="auto">
            <a:xfrm flipH="1">
              <a:off x="1824" y="1920"/>
              <a:ext cx="1104" cy="288"/>
            </a:xfrm>
            <a:prstGeom prst="rightArrow">
              <a:avLst>
                <a:gd name="adj1" fmla="val 50000"/>
                <a:gd name="adj2" fmla="val 95833"/>
              </a:avLst>
            </a:prstGeom>
            <a:solidFill>
              <a:srgbClr val="FFFFCC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r>
                <a:rPr lang="pl-PL" sz="800" b="1">
                  <a:latin typeface="Arial" charset="0"/>
                </a:rPr>
                <a:t>ciśnienie</a:t>
              </a:r>
              <a:endParaRPr lang="en-AU" sz="800" b="1">
                <a:latin typeface="Arial" charset="0"/>
              </a:endParaRPr>
            </a:p>
          </p:txBody>
        </p:sp>
      </p:grpSp>
      <p:sp>
        <p:nvSpPr>
          <p:cNvPr id="11" name="pole tekstowe 10"/>
          <p:cNvSpPr txBox="1"/>
          <p:nvPr/>
        </p:nvSpPr>
        <p:spPr>
          <a:xfrm>
            <a:off x="3995936" y="1196752"/>
            <a:ext cx="4617290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Gwiazda jest w równowadze </a:t>
            </a:r>
          </a:p>
          <a:p>
            <a:r>
              <a:rPr lang="pl-PL" dirty="0" smtClean="0"/>
              <a:t>do momentu gdy nie </a:t>
            </a:r>
          </a:p>
          <a:p>
            <a:r>
              <a:rPr lang="pl-PL" dirty="0" smtClean="0"/>
              <a:t>zabraknie w jej wnętrzu </a:t>
            </a:r>
          </a:p>
          <a:p>
            <a:r>
              <a:rPr lang="pl-PL" dirty="0" smtClean="0"/>
              <a:t>paliwa.</a:t>
            </a:r>
          </a:p>
          <a:p>
            <a:endParaRPr lang="pl-PL" dirty="0" smtClean="0"/>
          </a:p>
          <a:p>
            <a:r>
              <a:rPr lang="pl-PL" dirty="0" smtClean="0"/>
              <a:t>Kiedy skończy się wodór </a:t>
            </a:r>
          </a:p>
          <a:p>
            <a:r>
              <a:rPr lang="pl-PL" dirty="0" smtClean="0"/>
              <a:t>rozpoczynają się reakcje palenia helu, a potem </a:t>
            </a:r>
          </a:p>
          <a:p>
            <a:r>
              <a:rPr lang="pl-PL" dirty="0" smtClean="0"/>
              <a:t>cięższych pierwiastków</a:t>
            </a:r>
          </a:p>
          <a:p>
            <a:endParaRPr lang="pl-PL" dirty="0" smtClean="0"/>
          </a:p>
          <a:p>
            <a:r>
              <a:rPr lang="pl-PL" dirty="0" smtClean="0"/>
              <a:t>Trwa to do momentu pojawienia się w centrum</a:t>
            </a:r>
          </a:p>
          <a:p>
            <a:r>
              <a:rPr lang="pl-PL" dirty="0" smtClean="0"/>
              <a:t>dużych ilości żelaza (o tym później)</a:t>
            </a:r>
          </a:p>
          <a:p>
            <a:endParaRPr lang="pl-PL" dirty="0" smtClean="0"/>
          </a:p>
          <a:p>
            <a:r>
              <a:rPr lang="pl-PL" dirty="0" smtClean="0"/>
              <a:t>Na niektórych etapach swojego życia gwiazda</a:t>
            </a:r>
          </a:p>
          <a:p>
            <a:r>
              <a:rPr lang="pl-PL" dirty="0" smtClean="0"/>
              <a:t>może zacząć pulsować</a:t>
            </a:r>
          </a:p>
          <a:p>
            <a:endParaRPr lang="pl-PL" dirty="0" smtClean="0"/>
          </a:p>
          <a:p>
            <a:r>
              <a:rPr lang="pl-PL" dirty="0" smtClean="0"/>
              <a:t>Niektóre gwiazdy pulsujące spełniają bardzo </a:t>
            </a:r>
          </a:p>
          <a:p>
            <a:r>
              <a:rPr lang="pl-PL" dirty="0" smtClean="0"/>
              <a:t>ważną zależność: okres-jasność</a:t>
            </a:r>
          </a:p>
        </p:txBody>
      </p:sp>
      <p:pic>
        <p:nvPicPr>
          <p:cNvPr id="12" name="Picture 1030" descr="D:\BCS\Dydaktyka\Ewolucja\He - 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2852936"/>
            <a:ext cx="2664296" cy="1893909"/>
          </a:xfrm>
          <a:prstGeom prst="rect">
            <a:avLst/>
          </a:prstGeom>
          <a:noFill/>
        </p:spPr>
      </p:pic>
      <p:pic>
        <p:nvPicPr>
          <p:cNvPr id="13" name="Obraz 12" descr="http://lepus.physics.ualr.edu/%7Etahall/EXAM3/shellstar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4653136"/>
            <a:ext cx="2664296" cy="19974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Świece standardowe – zmienne pulsujące</a:t>
            </a:r>
            <a:endParaRPr lang="pl-PL" sz="32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1767147"/>
            <a:ext cx="2095500" cy="273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428596" y="4696105"/>
            <a:ext cx="2657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Henrietta Swan </a:t>
            </a:r>
            <a:r>
              <a:rPr lang="pl-PL" b="1" dirty="0" err="1" smtClean="0"/>
              <a:t>Leavitt</a:t>
            </a:r>
            <a:endParaRPr lang="pl-PL" b="1" dirty="0" smtClean="0"/>
          </a:p>
          <a:p>
            <a:r>
              <a:rPr lang="pl-PL" b="1" dirty="0" smtClean="0"/>
              <a:t>4.06.1868 r.- 12.12.1921 r.</a:t>
            </a:r>
            <a:endParaRPr lang="pl-PL" b="1" dirty="0"/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00430" y="1484784"/>
            <a:ext cx="5088322" cy="3643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ole tekstowe 6"/>
          <p:cNvSpPr txBox="1"/>
          <p:nvPr/>
        </p:nvSpPr>
        <p:spPr>
          <a:xfrm>
            <a:off x="3500430" y="5485312"/>
            <a:ext cx="51290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Związek jasności absolutnej z okresem zmian blasku</a:t>
            </a:r>
          </a:p>
          <a:p>
            <a:r>
              <a:rPr lang="pl-PL" b="1" dirty="0" smtClean="0"/>
              <a:t>sprawia, że cefeidy są świecami standardowymi</a:t>
            </a:r>
            <a:endParaRPr lang="pl-PL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Świece standardowe – zmienne pulsujące</a:t>
            </a:r>
            <a:endParaRPr lang="pl-PL" sz="3200" i="1" dirty="0"/>
          </a:p>
        </p:txBody>
      </p:sp>
      <p:sp>
        <p:nvSpPr>
          <p:cNvPr id="4" name="Dowolny kształt 3"/>
          <p:cNvSpPr/>
          <p:nvPr/>
        </p:nvSpPr>
        <p:spPr>
          <a:xfrm>
            <a:off x="4788024" y="980728"/>
            <a:ext cx="4336822" cy="2682723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>
            <a:spAutoFit/>
          </a:bodyPr>
          <a:lstStyle/>
          <a:p>
            <a:pPr marL="0" marR="0" lvl="0" indent="0" rtl="0" hangingPunct="0">
              <a:spcBef>
                <a:spcPts val="1247"/>
              </a:spcBef>
              <a:spcAft>
                <a:spcPts val="0"/>
              </a:spcAft>
              <a:buClr>
                <a:srgbClr val="000000"/>
              </a:buClr>
              <a:buSzPct val="100000"/>
              <a:tabLst/>
            </a:pPr>
            <a:r>
              <a:rPr lang="pl-PL" b="1" dirty="0" smtClean="0">
                <a:ea typeface="Arial Unicode MS" pitchFamily="2"/>
                <a:cs typeface="Tahoma" pitchFamily="2"/>
              </a:rPr>
              <a:t>Cefeidy:</a:t>
            </a:r>
            <a:endParaRPr lang="pl-PL" b="1" dirty="0">
              <a:ea typeface="Arial Unicode MS" pitchFamily="2"/>
              <a:cs typeface="Tahoma" pitchFamily="2"/>
            </a:endParaRPr>
          </a:p>
          <a:p>
            <a:pPr hangingPunct="0">
              <a:spcBef>
                <a:spcPts val="1247"/>
              </a:spcBef>
              <a:buClr>
                <a:srgbClr val="000000"/>
              </a:buClr>
              <a:buSzPct val="100000"/>
            </a:pPr>
            <a:r>
              <a:rPr lang="pl-PL" b="1" dirty="0" smtClean="0">
                <a:ea typeface="Arial Unicode MS" pitchFamily="2"/>
                <a:cs typeface="Tahoma" pitchFamily="2"/>
              </a:rPr>
              <a:t>n</a:t>
            </a:r>
            <a:r>
              <a:rPr lang="pl-PL" b="1" dirty="0" smtClean="0">
                <a:ea typeface="Times New Roman" pitchFamily="2"/>
                <a:cs typeface="Times New Roman" pitchFamily="2"/>
              </a:rPr>
              <a:t>adolbrzymy (widoczne z dużych odległości)</a:t>
            </a:r>
          </a:p>
          <a:p>
            <a:pPr marL="0" marR="0" lvl="0" indent="0" rtl="0" hangingPunct="0">
              <a:spcBef>
                <a:spcPts val="1247"/>
              </a:spcBef>
              <a:spcAft>
                <a:spcPts val="0"/>
              </a:spcAft>
              <a:buClr>
                <a:srgbClr val="000000"/>
              </a:buClr>
              <a:buSzPct val="100000"/>
              <a:tabLst/>
            </a:pPr>
            <a:r>
              <a:rPr lang="pl-PL" b="1" dirty="0" smtClean="0">
                <a:ea typeface="Times New Roman" pitchFamily="2"/>
                <a:cs typeface="Times New Roman" pitchFamily="2"/>
              </a:rPr>
              <a:t>gwiazdy </a:t>
            </a:r>
            <a:r>
              <a:rPr lang="pl-PL" b="1" dirty="0">
                <a:ea typeface="Times New Roman" pitchFamily="2"/>
                <a:cs typeface="Times New Roman" pitchFamily="2"/>
              </a:rPr>
              <a:t>zmienne </a:t>
            </a:r>
            <a:r>
              <a:rPr lang="pl-PL" b="1" dirty="0" smtClean="0">
                <a:ea typeface="Times New Roman" pitchFamily="2"/>
                <a:cs typeface="Times New Roman" pitchFamily="2"/>
              </a:rPr>
              <a:t>pulsujące</a:t>
            </a:r>
            <a:endParaRPr lang="pl-PL" b="1" dirty="0">
              <a:ea typeface="Times New Roman" pitchFamily="2"/>
              <a:cs typeface="Times New Roman" pitchFamily="2"/>
            </a:endParaRPr>
          </a:p>
          <a:p>
            <a:pPr lvl="0">
              <a:spcBef>
                <a:spcPts val="598"/>
              </a:spcBef>
              <a:buClr>
                <a:srgbClr val="000000"/>
              </a:buClr>
              <a:buSzPct val="100000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/>
            </a:pPr>
            <a:r>
              <a:rPr lang="pl-PL" b="1" dirty="0" smtClean="0">
                <a:solidFill>
                  <a:srgbClr val="000000"/>
                </a:solidFill>
                <a:ea typeface="Arial Unicode MS" pitchFamily="2"/>
                <a:cs typeface="Times New Roman" pitchFamily="2"/>
              </a:rPr>
              <a:t>okres zmian jasności: od 1 do 150 dni.</a:t>
            </a:r>
          </a:p>
          <a:p>
            <a:pPr lvl="0">
              <a:spcBef>
                <a:spcPts val="598"/>
              </a:spcBef>
              <a:buClr>
                <a:srgbClr val="000000"/>
              </a:buClr>
              <a:buSzPct val="100000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/>
            </a:pPr>
            <a:r>
              <a:rPr lang="pl-PL" b="1" dirty="0" smtClean="0">
                <a:solidFill>
                  <a:srgbClr val="000000"/>
                </a:solidFill>
                <a:ea typeface="Arial Unicode MS" pitchFamily="2"/>
                <a:cs typeface="Tahoma" pitchFamily="2"/>
              </a:rPr>
              <a:t>a</a:t>
            </a:r>
            <a:r>
              <a:rPr lang="pl-PL" b="1" dirty="0" smtClean="0">
                <a:solidFill>
                  <a:srgbClr val="000000"/>
                </a:solidFill>
                <a:ea typeface="Arial Unicode MS" pitchFamily="2"/>
                <a:cs typeface="Times New Roman" pitchFamily="2"/>
              </a:rPr>
              <a:t>mplituda zmian jasności: od 0,1 do 2 mag</a:t>
            </a:r>
          </a:p>
          <a:p>
            <a:pPr marL="0" marR="0" lvl="0" indent="0" rtl="0" hangingPunct="0">
              <a:spcBef>
                <a:spcPts val="1247"/>
              </a:spcBef>
              <a:spcAft>
                <a:spcPts val="0"/>
              </a:spcAft>
              <a:buClr>
                <a:srgbClr val="000000"/>
              </a:buClr>
              <a:buSzPct val="100000"/>
              <a:tabLst/>
            </a:pPr>
            <a:endParaRPr lang="pl-PL" b="1" dirty="0">
              <a:ea typeface="Times New Roman" pitchFamily="2"/>
              <a:cs typeface="Times New Roman" pitchFamily="2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24342" y="3456066"/>
            <a:ext cx="3071834" cy="3183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Obraz 5" descr="cepheid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208194" y="2843059"/>
            <a:ext cx="3187643" cy="441365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880938" y="884299"/>
            <a:ext cx="3657600" cy="3131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Świece standardowe – zmienne pulsujące</a:t>
            </a:r>
            <a:endParaRPr lang="pl-PL" sz="3200" i="1" dirty="0"/>
          </a:p>
        </p:txBody>
      </p:sp>
      <p:sp>
        <p:nvSpPr>
          <p:cNvPr id="4" name="Symbol zastępczy tekstu 2"/>
          <p:cNvSpPr txBox="1">
            <a:spLocks/>
          </p:cNvSpPr>
          <p:nvPr/>
        </p:nvSpPr>
        <p:spPr>
          <a:xfrm>
            <a:off x="457200" y="1528786"/>
            <a:ext cx="4114800" cy="1441420"/>
          </a:xfrm>
          <a:prstGeom prst="rect">
            <a:avLst/>
          </a:prstGeom>
        </p:spPr>
        <p:txBody>
          <a:bodyPr vert="horz" wrap="square" lIns="91440" tIns="45720" rIns="91440" bIns="45720" rtlCol="0" anchor="t" anchorCtr="0">
            <a:spAutoFit/>
          </a:bodyPr>
          <a:lstStyle>
            <a:defPPr marL="342720" marR="0" lvl="0" indent="-34272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None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pl-PL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defPPr>
            <a:lvl1pPr marL="342720" marR="0" lvl="0" indent="-342720" algn="l" rtl="0" hangingPunct="1">
              <a:lnSpc>
                <a:spcPct val="100000"/>
              </a:lnSpc>
              <a:spcBef>
                <a:spcPts val="7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 lang="pl-PL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1pPr>
            <a:lvl2pPr marL="742680" marR="0" lvl="1" indent="-28548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171360" algn="l"/>
                <a:tab pos="1085759" algn="l"/>
                <a:tab pos="2000160" algn="l"/>
                <a:tab pos="2914560" algn="l"/>
                <a:tab pos="3828959" algn="l"/>
                <a:tab pos="4743360" algn="l"/>
                <a:tab pos="5657760" algn="l"/>
                <a:tab pos="6572160" algn="l"/>
                <a:tab pos="7486560" algn="l"/>
                <a:tab pos="8400960" algn="l"/>
                <a:tab pos="9315360" algn="l"/>
              </a:tabLst>
              <a:defRPr lang="pl-PL" sz="2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2pPr>
            <a:lvl3pPr marL="1143000" marR="0" lvl="2" indent="-228600" algn="l" rtl="0" hangingPunct="1">
              <a:lnSpc>
                <a:spcPct val="100000"/>
              </a:lnSpc>
              <a:spcBef>
                <a:spcPts val="59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•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  <a:tab pos="8915399" algn="l"/>
              </a:tabLst>
              <a:defRPr lang="pl-PL" sz="2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3pPr>
            <a:lvl4pPr marL="1600199" marR="0" lvl="3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–"/>
              <a:tabLst>
                <a:tab pos="228600" algn="l"/>
                <a:tab pos="1143000" algn="l"/>
                <a:tab pos="2057400" algn="l"/>
                <a:tab pos="2971800" algn="l"/>
                <a:tab pos="3886200" algn="l"/>
                <a:tab pos="4800600" algn="l"/>
                <a:tab pos="5715000" algn="l"/>
                <a:tab pos="6629400" algn="l"/>
                <a:tab pos="7543799" algn="l"/>
                <a:tab pos="8458200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4pPr>
            <a:lvl5pPr marL="2057400" marR="0" lvl="4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5pPr>
            <a:lvl6pPr marL="2057400" marR="0" lvl="5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6pPr>
            <a:lvl7pPr marL="2057400" marR="0" lvl="6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7pPr>
            <a:lvl8pPr marL="2057400" marR="0" lvl="7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8pPr>
            <a:lvl9pPr marL="2057400" marR="0" lvl="8" indent="-228600" algn="l" rtl="0" hangingPunct="1">
              <a:lnSpc>
                <a:spcPct val="100000"/>
              </a:lnSpc>
              <a:spcBef>
                <a:spcPts val="499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itchFamily="34"/>
              <a:buChar char="»"/>
              <a:tabLst>
                <a:tab pos="685799" algn="l"/>
                <a:tab pos="1600200" algn="l"/>
                <a:tab pos="2514600" algn="l"/>
                <a:tab pos="3429000" algn="l"/>
                <a:tab pos="4343400" algn="l"/>
                <a:tab pos="5257800" algn="l"/>
                <a:tab pos="6172200" algn="l"/>
                <a:tab pos="7086600" algn="l"/>
                <a:tab pos="8000999" algn="l"/>
              </a:tabLst>
              <a:defRPr lang="pl-PL" sz="20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Tahoma" pitchFamily="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Arial Unicode MS" pitchFamily="2"/>
                <a:cs typeface="Tahoma" pitchFamily="2"/>
              </a:rPr>
              <a:t> gwiazdy pulsujące,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Arial Unicode MS" pitchFamily="2"/>
                <a:cs typeface="Tahoma" pitchFamily="2"/>
              </a:rPr>
              <a:t> podobne do cefeid, ale mają mniejsze 	rozmiary i krótsze okresy pulsacji,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tabLst>
                <a:tab pos="571320" algn="l"/>
                <a:tab pos="1485719" algn="l"/>
                <a:tab pos="2400119" algn="l"/>
                <a:tab pos="3314519" algn="l"/>
                <a:tab pos="4228919" algn="l"/>
                <a:tab pos="5143320" algn="l"/>
                <a:tab pos="6057720" algn="l"/>
                <a:tab pos="6972120" algn="l"/>
                <a:tab pos="7886520" algn="l"/>
                <a:tab pos="8800920" algn="l"/>
                <a:tab pos="9715320" algn="l"/>
              </a:tabLst>
              <a:defRPr/>
            </a:pPr>
            <a:r>
              <a:rPr kumimoji="0" lang="pl-PL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Arial Unicode MS" pitchFamily="2"/>
                <a:cs typeface="Tahoma" pitchFamily="2"/>
              </a:rPr>
              <a:t> wykorzystywane do wyznaczania 	odległości do gromad kulistych</a:t>
            </a:r>
            <a:endParaRPr kumimoji="0" lang="pl-PL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Arial Unicode MS" pitchFamily="2"/>
              <a:cs typeface="Tahoma" pitchFamily="2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5286380" y="3357562"/>
            <a:ext cx="3236760" cy="335268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Dowolny kształt 5"/>
          <p:cNvSpPr/>
          <p:nvPr/>
        </p:nvSpPr>
        <p:spPr>
          <a:xfrm>
            <a:off x="428596" y="4572008"/>
            <a:ext cx="4286280" cy="18288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0"/>
          <a:lstStyle/>
          <a:p>
            <a:pPr marL="0" marR="0" lvl="0" indent="0" rtl="0" hangingPunct="0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tabLst/>
            </a:pPr>
            <a:r>
              <a:rPr lang="pl-PL" sz="1800" b="1" dirty="0">
                <a:ea typeface="Arial Unicode MS" pitchFamily="2"/>
                <a:cs typeface="Tahoma" pitchFamily="2"/>
              </a:rPr>
              <a:t>gwiazdy pulsujące,</a:t>
            </a:r>
          </a:p>
          <a:p>
            <a:pPr marL="0" marR="0" lvl="0" indent="0" rtl="0" hangingPunct="0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tabLst/>
            </a:pPr>
            <a:r>
              <a:rPr lang="pl-PL" sz="1800" b="1" dirty="0">
                <a:ea typeface="Arial Unicode MS" pitchFamily="2"/>
                <a:cs typeface="Tahoma" pitchFamily="2"/>
              </a:rPr>
              <a:t>podobne do cefeid </a:t>
            </a:r>
            <a:r>
              <a:rPr lang="pl-PL" sz="1800" b="1" dirty="0" smtClean="0">
                <a:ea typeface="Arial Unicode MS" pitchFamily="2"/>
                <a:cs typeface="Tahoma" pitchFamily="2"/>
              </a:rPr>
              <a:t>(cefeidy </a:t>
            </a:r>
            <a:r>
              <a:rPr lang="pl-PL" sz="1800" b="1" dirty="0">
                <a:ea typeface="Arial Unicode MS" pitchFamily="2"/>
                <a:cs typeface="Tahoma" pitchFamily="2"/>
              </a:rPr>
              <a:t>typu II),</a:t>
            </a:r>
          </a:p>
          <a:p>
            <a:pPr marL="0" marR="0" lvl="0" indent="0" rtl="0" hangingPunct="0">
              <a:lnSpc>
                <a:spcPct val="90000"/>
              </a:lnSpc>
              <a:spcBef>
                <a:spcPts val="448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Wingdings" pitchFamily="2" charset="2"/>
              <a:buChar char="§"/>
              <a:tabLst/>
            </a:pPr>
            <a:r>
              <a:rPr lang="pl-PL" sz="1800" b="1" dirty="0">
                <a:ea typeface="Arial Unicode MS" pitchFamily="2"/>
                <a:cs typeface="Tahoma" pitchFamily="2"/>
              </a:rPr>
              <a:t>obserwuje się je w gromadach kulistych,</a:t>
            </a: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5214942" y="785794"/>
            <a:ext cx="3416079" cy="2476528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ytuł 1"/>
          <p:cNvSpPr txBox="1">
            <a:spLocks/>
          </p:cNvSpPr>
          <p:nvPr/>
        </p:nvSpPr>
        <p:spPr>
          <a:xfrm>
            <a:off x="0" y="920095"/>
            <a:ext cx="5105520" cy="461665"/>
          </a:xfrm>
          <a:prstGeom prst="rect">
            <a:avLst/>
          </a:prstGeom>
        </p:spPr>
        <p:txBody>
          <a:bodyPr vert="horz" wrap="square" lIns="91440" tIns="45720" rIns="91440" bIns="45720" rtlCol="0" anchor="ctr" anchorCtr="0">
            <a:spAutoFit/>
          </a:bodyPr>
          <a:lstStyle>
            <a:defPPr lvl="0">
              <a:buClr>
                <a:srgbClr val="1C1C1C"/>
              </a:buClr>
              <a:buSzPct val="100000"/>
              <a:buFont typeface="Arial" pitchFamily="34"/>
              <a:buNone/>
            </a:defPPr>
            <a:lvl1pPr lvl="0">
              <a:buClr>
                <a:srgbClr val="1C1C1C"/>
              </a:buClr>
              <a:buSzPct val="100000"/>
              <a:buFont typeface="Arial" pitchFamily="34"/>
              <a:buChar char="•"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>
                <a:srgbClr val="1C1C1C"/>
              </a:buClr>
              <a:buSzPct val="100000"/>
              <a:buFont typeface="Arial" pitchFamily="34"/>
              <a:buNone/>
              <a:tabLst/>
              <a:defRPr/>
            </a:pPr>
            <a:r>
              <a:rPr kumimoji="0" lang="pl-PL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RR </a:t>
            </a:r>
            <a:r>
              <a:rPr kumimoji="0" lang="pl-PL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j-ea"/>
                <a:cs typeface="+mj-cs"/>
              </a:rPr>
              <a:t>Lyrae</a:t>
            </a:r>
            <a:endParaRPr kumimoji="0" lang="pl-PL" sz="2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ea typeface="+mj-ea"/>
              <a:cs typeface="+mj-cs"/>
            </a:endParaRPr>
          </a:p>
        </p:txBody>
      </p:sp>
      <p:sp>
        <p:nvSpPr>
          <p:cNvPr id="11" name="Dowolny kształt 10"/>
          <p:cNvSpPr/>
          <p:nvPr/>
        </p:nvSpPr>
        <p:spPr>
          <a:xfrm>
            <a:off x="0" y="3429008"/>
            <a:ext cx="5181480" cy="1143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ctr" anchorCtr="0" compatLnSpc="0"/>
          <a:lstStyle/>
          <a:p>
            <a:pPr marL="0" marR="0" lvl="0" indent="0" algn="ctr" rtl="0" hangingPunct="0">
              <a:lnSpc>
                <a:spcPct val="100000"/>
              </a:lnSpc>
              <a:buNone/>
              <a:tabLst/>
            </a:pPr>
            <a:r>
              <a:rPr lang="pl-PL" sz="2400" b="1" dirty="0">
                <a:solidFill>
                  <a:srgbClr val="1C1C1C"/>
                </a:solidFill>
                <a:ea typeface="Arial Unicode MS" pitchFamily="2"/>
                <a:cs typeface="Tahoma" pitchFamily="2"/>
              </a:rPr>
              <a:t>W </a:t>
            </a:r>
            <a:r>
              <a:rPr lang="pl-PL" sz="2400" b="1" dirty="0" err="1">
                <a:solidFill>
                  <a:srgbClr val="1C1C1C"/>
                </a:solidFill>
                <a:ea typeface="Arial Unicode MS" pitchFamily="2"/>
                <a:cs typeface="Tahoma" pitchFamily="2"/>
              </a:rPr>
              <a:t>Virginis</a:t>
            </a:r>
            <a:endParaRPr lang="pl-PL" sz="2400" b="1" dirty="0">
              <a:solidFill>
                <a:srgbClr val="1C1C1C"/>
              </a:solidFill>
              <a:ea typeface="Arial Unicode MS" pitchFamily="2"/>
              <a:cs typeface="Tahoma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Końcowe etapy życia </a:t>
            </a:r>
            <a:r>
              <a:rPr lang="pl-PL" sz="3200" i="1" dirty="0" smtClean="0"/>
              <a:t>gwiazd – małe masy</a:t>
            </a:r>
            <a:endParaRPr lang="pl-PL" sz="3200" i="1" dirty="0"/>
          </a:p>
        </p:txBody>
      </p:sp>
      <p:pic>
        <p:nvPicPr>
          <p:cNvPr id="4" name="Obraz 3" descr="su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59632" y="4005064"/>
            <a:ext cx="3552395" cy="2664296"/>
          </a:xfrm>
          <a:prstGeom prst="rect">
            <a:avLst/>
          </a:prstGeom>
        </p:spPr>
      </p:pic>
      <p:pic>
        <p:nvPicPr>
          <p:cNvPr id="5" name="Obraz 4" descr="slide0530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908720"/>
            <a:ext cx="3142755" cy="3160215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4283969" y="908720"/>
            <a:ext cx="482453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Gwiazdy o masie:</a:t>
            </a:r>
          </a:p>
          <a:p>
            <a:endParaRPr lang="pl-PL" dirty="0" smtClean="0">
              <a:latin typeface="+mj-lt"/>
              <a:cs typeface="Arial" pitchFamily="34" charset="0"/>
            </a:endParaRPr>
          </a:p>
          <a:p>
            <a:r>
              <a:rPr lang="pl-PL" dirty="0" smtClean="0">
                <a:latin typeface="+mj-lt"/>
                <a:cs typeface="Arial" pitchFamily="34" charset="0"/>
              </a:rPr>
              <a:t>0,4 </a:t>
            </a:r>
            <a:r>
              <a:rPr lang="pl-PL" dirty="0" err="1" smtClean="0">
                <a:latin typeface="+mj-lt"/>
                <a:cs typeface="Arial" pitchFamily="34" charset="0"/>
              </a:rPr>
              <a:t>M</a:t>
            </a:r>
            <a:r>
              <a:rPr lang="pl-PL" baseline="-25000" dirty="0" err="1" smtClean="0">
                <a:latin typeface="+mj-lt"/>
                <a:cs typeface="Arial" pitchFamily="34" charset="0"/>
                <a:sym typeface="Wingdings" pitchFamily="2" charset="2"/>
              </a:rPr>
              <a:t></a:t>
            </a:r>
            <a:r>
              <a:rPr lang="pl-PL" dirty="0" smtClean="0">
                <a:latin typeface="+mj-lt"/>
                <a:cs typeface="Arial" pitchFamily="34" charset="0"/>
                <a:sym typeface="Wingdings" pitchFamily="2" charset="2"/>
              </a:rPr>
              <a:t> &lt; M &lt; 1.5 </a:t>
            </a:r>
            <a:r>
              <a:rPr lang="pl-PL" dirty="0" err="1" smtClean="0">
                <a:latin typeface="+mj-lt"/>
                <a:cs typeface="Arial" pitchFamily="34" charset="0"/>
              </a:rPr>
              <a:t>M</a:t>
            </a:r>
            <a:r>
              <a:rPr lang="pl-PL" baseline="-25000" dirty="0" err="1" smtClean="0">
                <a:latin typeface="+mj-lt"/>
                <a:cs typeface="Arial" pitchFamily="34" charset="0"/>
                <a:sym typeface="Wingdings" pitchFamily="2" charset="2"/>
              </a:rPr>
              <a:t></a:t>
            </a:r>
            <a:endParaRPr lang="pl-PL" baseline="-25000" dirty="0" smtClean="0">
              <a:latin typeface="+mj-lt"/>
              <a:cs typeface="Arial" pitchFamily="34" charset="0"/>
              <a:sym typeface="Wingdings" pitchFamily="2" charset="2"/>
            </a:endParaRPr>
          </a:p>
          <a:p>
            <a:endParaRPr lang="pl-PL" dirty="0" smtClean="0">
              <a:latin typeface="+mj-lt"/>
              <a:cs typeface="Arial" pitchFamily="34" charset="0"/>
              <a:sym typeface="Wingdings" pitchFamily="2" charset="2"/>
            </a:endParaRPr>
          </a:p>
          <a:p>
            <a:r>
              <a:rPr lang="pl-PL" dirty="0" smtClean="0">
                <a:latin typeface="+mj-lt"/>
                <a:cs typeface="Arial" pitchFamily="34" charset="0"/>
                <a:sym typeface="Wingdings" pitchFamily="2" charset="2"/>
              </a:rPr>
              <a:t>Typowym przykładem </a:t>
            </a:r>
            <a:r>
              <a:rPr lang="pl-PL" dirty="0" smtClean="0">
                <a:latin typeface="+mj-lt"/>
                <a:cs typeface="Arial" pitchFamily="34" charset="0"/>
                <a:sym typeface="Wingdings" pitchFamily="2" charset="2"/>
              </a:rPr>
              <a:t>jest nasze </a:t>
            </a:r>
            <a:r>
              <a:rPr lang="pl-PL" dirty="0" smtClean="0">
                <a:latin typeface="+mj-lt"/>
                <a:cs typeface="Arial" pitchFamily="34" charset="0"/>
                <a:sym typeface="Wingdings" pitchFamily="2" charset="2"/>
              </a:rPr>
              <a:t>Słońce </a:t>
            </a:r>
          </a:p>
          <a:p>
            <a:endParaRPr lang="pl-PL" dirty="0" smtClean="0">
              <a:latin typeface="+mj-lt"/>
              <a:cs typeface="Arial" pitchFamily="34" charset="0"/>
              <a:sym typeface="Wingdings" pitchFamily="2" charset="2"/>
            </a:endParaRPr>
          </a:p>
          <a:p>
            <a:r>
              <a:rPr lang="pl-PL" dirty="0" smtClean="0">
                <a:latin typeface="+mj-lt"/>
                <a:cs typeface="Arial" pitchFamily="34" charset="0"/>
                <a:sym typeface="Wingdings" pitchFamily="2" charset="2"/>
              </a:rPr>
              <a:t>Po wypaleniu wodoru we </a:t>
            </a:r>
            <a:r>
              <a:rPr lang="pl-PL" dirty="0" smtClean="0">
                <a:latin typeface="+mj-lt"/>
                <a:cs typeface="Arial" pitchFamily="34" charset="0"/>
                <a:sym typeface="Wingdings" pitchFamily="2" charset="2"/>
              </a:rPr>
              <a:t>wnętrzu gwiazda </a:t>
            </a:r>
            <a:r>
              <a:rPr lang="pl-PL" dirty="0" smtClean="0">
                <a:latin typeface="+mj-lt"/>
                <a:cs typeface="Arial" pitchFamily="34" charset="0"/>
                <a:sym typeface="Wingdings" pitchFamily="2" charset="2"/>
              </a:rPr>
              <a:t>kurczy się i rozgrzewa w </a:t>
            </a:r>
            <a:r>
              <a:rPr lang="pl-PL" dirty="0" smtClean="0">
                <a:latin typeface="+mj-lt"/>
                <a:cs typeface="Arial" pitchFamily="34" charset="0"/>
                <a:sym typeface="Wingdings" pitchFamily="2" charset="2"/>
              </a:rPr>
              <a:t>centrum </a:t>
            </a:r>
            <a:r>
              <a:rPr lang="pl-PL" dirty="0" smtClean="0">
                <a:latin typeface="+mj-lt"/>
                <a:cs typeface="Arial" pitchFamily="34" charset="0"/>
                <a:sym typeface="Wingdings" pitchFamily="2" charset="2"/>
              </a:rPr>
              <a:t>do temperatury ponad</a:t>
            </a:r>
          </a:p>
          <a:p>
            <a:r>
              <a:rPr lang="pl-PL" dirty="0" smtClean="0">
                <a:latin typeface="+mj-lt"/>
                <a:cs typeface="Arial" pitchFamily="34" charset="0"/>
                <a:sym typeface="Wingdings" pitchFamily="2" charset="2"/>
              </a:rPr>
              <a:t>100 milionów </a:t>
            </a:r>
            <a:r>
              <a:rPr lang="pl-PL" dirty="0" smtClean="0">
                <a:latin typeface="+mj-lt"/>
                <a:cs typeface="Arial" pitchFamily="34" charset="0"/>
                <a:sym typeface="Wingdings" pitchFamily="2" charset="2"/>
              </a:rPr>
              <a:t>kelwinów – zaczynają się </a:t>
            </a:r>
          </a:p>
          <a:p>
            <a:r>
              <a:rPr lang="pl-PL" dirty="0" smtClean="0">
                <a:latin typeface="+mj-lt"/>
                <a:cs typeface="Arial" pitchFamily="34" charset="0"/>
                <a:sym typeface="Wingdings" pitchFamily="2" charset="2"/>
              </a:rPr>
              <a:t>reakcje syntezy węgla</a:t>
            </a:r>
            <a:endParaRPr lang="pl-PL" dirty="0" smtClean="0">
              <a:sym typeface="Wingdings" pitchFamily="2" charset="2"/>
            </a:endParaRPr>
          </a:p>
        </p:txBody>
      </p:sp>
      <p:pic>
        <p:nvPicPr>
          <p:cNvPr id="7" name="Picture 1030" descr="D:\BCS\Dydaktyka\Ewolucja\He - C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8024" y="4005064"/>
            <a:ext cx="3748054" cy="2664296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Końcowe etapy życia </a:t>
            </a:r>
            <a:r>
              <a:rPr lang="pl-PL" sz="3200" i="1" dirty="0" smtClean="0"/>
              <a:t>gwiazd – małe masy</a:t>
            </a:r>
            <a:endParaRPr lang="pl-PL" sz="3200" i="1" dirty="0"/>
          </a:p>
        </p:txBody>
      </p:sp>
      <p:sp>
        <p:nvSpPr>
          <p:cNvPr id="4" name="pole tekstowe 9"/>
          <p:cNvSpPr txBox="1">
            <a:spLocks noChangeArrowheads="1"/>
          </p:cNvSpPr>
          <p:nvPr/>
        </p:nvSpPr>
        <p:spPr bwMode="auto">
          <a:xfrm>
            <a:off x="4714845" y="1714485"/>
            <a:ext cx="4191000" cy="3970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l-PL" dirty="0">
                <a:latin typeface="Calibri" pitchFamily="34" charset="0"/>
                <a:sym typeface="Wingdings" pitchFamily="2" charset="2"/>
              </a:rPr>
              <a:t>W pewnym momencie kończy się </a:t>
            </a:r>
          </a:p>
          <a:p>
            <a:r>
              <a:rPr lang="pl-PL" dirty="0">
                <a:latin typeface="Calibri" pitchFamily="34" charset="0"/>
                <a:sym typeface="Wingdings" pitchFamily="2" charset="2"/>
              </a:rPr>
              <a:t>hel i zapadanie jądra trwa aż do </a:t>
            </a:r>
          </a:p>
          <a:p>
            <a:r>
              <a:rPr lang="pl-PL" dirty="0">
                <a:latin typeface="Calibri" pitchFamily="34" charset="0"/>
                <a:sym typeface="Wingdings" pitchFamily="2" charset="2"/>
              </a:rPr>
              <a:t>etapu białego karła. </a:t>
            </a:r>
          </a:p>
          <a:p>
            <a:endParaRPr lang="pl-PL" dirty="0">
              <a:latin typeface="Calibri" pitchFamily="34" charset="0"/>
              <a:sym typeface="Wingdings" pitchFamily="2" charset="2"/>
            </a:endParaRPr>
          </a:p>
          <a:p>
            <a:r>
              <a:rPr lang="pl-PL" dirty="0">
                <a:latin typeface="Calibri" pitchFamily="34" charset="0"/>
                <a:sym typeface="Wingdings" pitchFamily="2" charset="2"/>
              </a:rPr>
              <a:t>Biały karzeł jest jądrem gwiazdy, które</a:t>
            </a:r>
          </a:p>
          <a:p>
            <a:r>
              <a:rPr lang="pl-PL" dirty="0">
                <a:latin typeface="Calibri" pitchFamily="34" charset="0"/>
                <a:sym typeface="Wingdings" pitchFamily="2" charset="2"/>
              </a:rPr>
              <a:t>ma ogromną temperaturę i wielką </a:t>
            </a:r>
          </a:p>
          <a:p>
            <a:r>
              <a:rPr lang="pl-PL" dirty="0">
                <a:latin typeface="Calibri" pitchFamily="34" charset="0"/>
                <a:sym typeface="Wingdings" pitchFamily="2" charset="2"/>
              </a:rPr>
              <a:t>gęstość. </a:t>
            </a:r>
          </a:p>
          <a:p>
            <a:endParaRPr lang="pl-PL" dirty="0">
              <a:latin typeface="Calibri" pitchFamily="34" charset="0"/>
              <a:sym typeface="Wingdings" pitchFamily="2" charset="2"/>
            </a:endParaRPr>
          </a:p>
          <a:p>
            <a:r>
              <a:rPr lang="pl-PL" dirty="0">
                <a:latin typeface="Calibri" pitchFamily="34" charset="0"/>
                <a:sym typeface="Wingdings" pitchFamily="2" charset="2"/>
              </a:rPr>
              <a:t>Zewnętrzne warstwy oddalają się od </a:t>
            </a:r>
          </a:p>
          <a:p>
            <a:r>
              <a:rPr lang="pl-PL" dirty="0">
                <a:latin typeface="Calibri" pitchFamily="34" charset="0"/>
                <a:sym typeface="Wingdings" pitchFamily="2" charset="2"/>
              </a:rPr>
              <a:t>jądra i w pewnym momencie rozświetlają </a:t>
            </a:r>
          </a:p>
          <a:p>
            <a:r>
              <a:rPr lang="pl-PL" dirty="0">
                <a:latin typeface="Calibri" pitchFamily="34" charset="0"/>
                <a:sym typeface="Wingdings" pitchFamily="2" charset="2"/>
              </a:rPr>
              <a:t>dzięki promieniowaniu ultrafioletowemu </a:t>
            </a:r>
          </a:p>
          <a:p>
            <a:r>
              <a:rPr lang="pl-PL" dirty="0">
                <a:latin typeface="Calibri" pitchFamily="34" charset="0"/>
                <a:sym typeface="Wingdings" pitchFamily="2" charset="2"/>
              </a:rPr>
              <a:t>pochodzącemu od gorącego białego </a:t>
            </a:r>
          </a:p>
          <a:p>
            <a:r>
              <a:rPr lang="pl-PL" dirty="0">
                <a:latin typeface="Calibri" pitchFamily="34" charset="0"/>
                <a:sym typeface="Wingdings" pitchFamily="2" charset="2"/>
              </a:rPr>
              <a:t>karła – obserwujemy tzw. mgławice</a:t>
            </a:r>
          </a:p>
          <a:p>
            <a:r>
              <a:rPr lang="pl-PL" dirty="0">
                <a:latin typeface="Calibri" pitchFamily="34" charset="0"/>
                <a:sym typeface="Wingdings" pitchFamily="2" charset="2"/>
              </a:rPr>
              <a:t>planetarne.</a:t>
            </a:r>
          </a:p>
        </p:txBody>
      </p:sp>
      <p:pic>
        <p:nvPicPr>
          <p:cNvPr id="5" name="Obraz 11" descr="2000-07-a-eskimo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285860"/>
            <a:ext cx="3810000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Końcowe etapy życia </a:t>
            </a:r>
            <a:r>
              <a:rPr lang="pl-PL" sz="3200" i="1" dirty="0" smtClean="0"/>
              <a:t>gwiazd – duże masy</a:t>
            </a:r>
            <a:endParaRPr lang="pl-PL" sz="3200" i="1" dirty="0"/>
          </a:p>
        </p:txBody>
      </p:sp>
      <p:sp>
        <p:nvSpPr>
          <p:cNvPr id="4" name="pole tekstowe 8"/>
          <p:cNvSpPr txBox="1">
            <a:spLocks noChangeArrowheads="1"/>
          </p:cNvSpPr>
          <p:nvPr/>
        </p:nvSpPr>
        <p:spPr bwMode="auto">
          <a:xfrm>
            <a:off x="5314986" y="1357298"/>
            <a:ext cx="3614732" cy="507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pl-PL" dirty="0">
                <a:latin typeface="Calibri" pitchFamily="34" charset="0"/>
              </a:rPr>
              <a:t>Początkowo ewoluują podobnie jak </a:t>
            </a:r>
            <a:r>
              <a:rPr lang="pl-PL" dirty="0" smtClean="0">
                <a:latin typeface="Calibri" pitchFamily="34" charset="0"/>
              </a:rPr>
              <a:t>gwiazdy o </a:t>
            </a:r>
            <a:r>
              <a:rPr lang="pl-PL" dirty="0">
                <a:latin typeface="Calibri" pitchFamily="34" charset="0"/>
              </a:rPr>
              <a:t>mniejszych gwiazdach</a:t>
            </a:r>
          </a:p>
          <a:p>
            <a:endParaRPr lang="pl-PL" dirty="0">
              <a:latin typeface="Calibri" pitchFamily="34" charset="0"/>
            </a:endParaRPr>
          </a:p>
          <a:p>
            <a:r>
              <a:rPr lang="pl-PL" dirty="0">
                <a:latin typeface="Calibri" pitchFamily="34" charset="0"/>
              </a:rPr>
              <a:t>Po wypaleniu wodoru i helu gwiazda ma na </a:t>
            </a:r>
            <a:r>
              <a:rPr lang="pl-PL" dirty="0" smtClean="0">
                <a:latin typeface="Calibri" pitchFamily="34" charset="0"/>
              </a:rPr>
              <a:t>tyle </a:t>
            </a:r>
            <a:r>
              <a:rPr lang="pl-PL" dirty="0">
                <a:latin typeface="Calibri" pitchFamily="34" charset="0"/>
              </a:rPr>
              <a:t>dużą masę, że po zapadnięciu się jadra </a:t>
            </a:r>
            <a:r>
              <a:rPr lang="pl-PL" dirty="0" smtClean="0">
                <a:latin typeface="Calibri" pitchFamily="34" charset="0"/>
              </a:rPr>
              <a:t> temperatura </a:t>
            </a:r>
            <a:r>
              <a:rPr lang="pl-PL" dirty="0">
                <a:latin typeface="Calibri" pitchFamily="34" charset="0"/>
              </a:rPr>
              <a:t>może wzrosnąć do wartości </a:t>
            </a:r>
            <a:r>
              <a:rPr lang="pl-PL" dirty="0" smtClean="0">
                <a:latin typeface="Calibri" pitchFamily="34" charset="0"/>
              </a:rPr>
              <a:t>umożliwiającej </a:t>
            </a:r>
            <a:r>
              <a:rPr lang="pl-PL" dirty="0">
                <a:latin typeface="Calibri" pitchFamily="34" charset="0"/>
              </a:rPr>
              <a:t>zapalenie węgla i przemianę </a:t>
            </a:r>
            <a:r>
              <a:rPr lang="pl-PL" dirty="0" smtClean="0">
                <a:latin typeface="Calibri" pitchFamily="34" charset="0"/>
              </a:rPr>
              <a:t>w </a:t>
            </a:r>
            <a:r>
              <a:rPr lang="pl-PL" dirty="0">
                <a:latin typeface="Calibri" pitchFamily="34" charset="0"/>
              </a:rPr>
              <a:t>neon, następnie (po kolejnym zapadaniu) </a:t>
            </a:r>
          </a:p>
          <a:p>
            <a:r>
              <a:rPr lang="pl-PL" dirty="0">
                <a:latin typeface="Calibri" pitchFamily="34" charset="0"/>
              </a:rPr>
              <a:t>neon przemienia się w tlen, </a:t>
            </a:r>
            <a:r>
              <a:rPr lang="pl-PL" dirty="0" err="1">
                <a:latin typeface="Calibri" pitchFamily="34" charset="0"/>
              </a:rPr>
              <a:t>tlen</a:t>
            </a:r>
            <a:r>
              <a:rPr lang="pl-PL" dirty="0">
                <a:latin typeface="Calibri" pitchFamily="34" charset="0"/>
              </a:rPr>
              <a:t> w krzem, </a:t>
            </a:r>
            <a:r>
              <a:rPr lang="pl-PL" dirty="0" smtClean="0">
                <a:latin typeface="Calibri" pitchFamily="34" charset="0"/>
              </a:rPr>
              <a:t>a </a:t>
            </a:r>
            <a:r>
              <a:rPr lang="pl-PL" dirty="0">
                <a:latin typeface="Calibri" pitchFamily="34" charset="0"/>
              </a:rPr>
              <a:t>krzem w żelazo</a:t>
            </a:r>
            <a:r>
              <a:rPr lang="pl-PL" dirty="0" smtClean="0">
                <a:latin typeface="Calibri" pitchFamily="34" charset="0"/>
              </a:rPr>
              <a:t>.</a:t>
            </a:r>
          </a:p>
          <a:p>
            <a:endParaRPr lang="pl-PL" dirty="0" smtClean="0">
              <a:latin typeface="Calibri" pitchFamily="34" charset="0"/>
            </a:endParaRPr>
          </a:p>
          <a:p>
            <a:r>
              <a:rPr lang="pl-PL" dirty="0" smtClean="0">
                <a:latin typeface="Calibri" pitchFamily="34" charset="0"/>
              </a:rPr>
              <a:t>Gwiazda przechodzi etap, w którym </a:t>
            </a:r>
          </a:p>
          <a:p>
            <a:r>
              <a:rPr lang="pl-PL" dirty="0" smtClean="0">
                <a:latin typeface="Calibri" pitchFamily="34" charset="0"/>
              </a:rPr>
              <a:t>przypomina cebulę. W różnych jej </a:t>
            </a:r>
          </a:p>
          <a:p>
            <a:r>
              <a:rPr lang="pl-PL" dirty="0" smtClean="0">
                <a:latin typeface="Calibri" pitchFamily="34" charset="0"/>
              </a:rPr>
              <a:t>warstwach spalane są różne pierwiastki</a:t>
            </a:r>
            <a:endParaRPr lang="pl-PL" dirty="0">
              <a:latin typeface="Calibri" pitchFamily="34" charset="0"/>
            </a:endParaRPr>
          </a:p>
          <a:p>
            <a:endParaRPr lang="pl-PL" b="1" dirty="0">
              <a:latin typeface="Calibri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7670" y="1428736"/>
            <a:ext cx="4524370" cy="4524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Końcowe etapy życia </a:t>
            </a:r>
            <a:r>
              <a:rPr lang="pl-PL" sz="3200" i="1" dirty="0" smtClean="0"/>
              <a:t>gwiazd – duże masy</a:t>
            </a:r>
            <a:endParaRPr lang="pl-PL" sz="3200" i="1" dirty="0"/>
          </a:p>
        </p:txBody>
      </p:sp>
      <p:sp>
        <p:nvSpPr>
          <p:cNvPr id="5" name="pole tekstowe 4"/>
          <p:cNvSpPr txBox="1"/>
          <p:nvPr/>
        </p:nvSpPr>
        <p:spPr>
          <a:xfrm>
            <a:off x="4726281" y="1340768"/>
            <a:ext cx="4526239" cy="480131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Dalsza ewolucja zależy od tego jak masywne </a:t>
            </a:r>
          </a:p>
          <a:p>
            <a:r>
              <a:rPr lang="pl-PL" dirty="0" smtClean="0"/>
              <a:t>jest jądro.</a:t>
            </a:r>
          </a:p>
          <a:p>
            <a:endParaRPr lang="pl-PL" dirty="0" smtClean="0"/>
          </a:p>
          <a:p>
            <a:r>
              <a:rPr lang="pl-PL" dirty="0" smtClean="0"/>
              <a:t>Jeżeli jego masa nie przekracza 1.4 </a:t>
            </a:r>
            <a:r>
              <a:rPr lang="pl-PL" dirty="0" err="1" smtClean="0">
                <a:cs typeface="Arial" pitchFamily="34" charset="0"/>
              </a:rPr>
              <a:t>M</a:t>
            </a:r>
            <a:r>
              <a:rPr lang="pl-PL" baseline="-25000" dirty="0" err="1" smtClean="0">
                <a:cs typeface="Arial" pitchFamily="34" charset="0"/>
                <a:sym typeface="Wingdings" pitchFamily="2" charset="2"/>
              </a:rPr>
              <a:t></a:t>
            </a:r>
            <a:r>
              <a:rPr lang="pl-PL" dirty="0" smtClean="0">
                <a:cs typeface="Arial" pitchFamily="34" charset="0"/>
                <a:sym typeface="Wingdings" pitchFamily="2" charset="2"/>
              </a:rPr>
              <a:t> to </a:t>
            </a:r>
          </a:p>
          <a:p>
            <a:r>
              <a:rPr lang="pl-PL" dirty="0" smtClean="0">
                <a:cs typeface="Arial" pitchFamily="34" charset="0"/>
                <a:sym typeface="Wingdings" pitchFamily="2" charset="2"/>
              </a:rPr>
              <a:t>gwiazda kończy jako biały karzeł.</a:t>
            </a:r>
          </a:p>
          <a:p>
            <a:endParaRPr lang="pl-PL" dirty="0" smtClean="0">
              <a:cs typeface="Arial" pitchFamily="34" charset="0"/>
              <a:sym typeface="Wingdings" pitchFamily="2" charset="2"/>
            </a:endParaRPr>
          </a:p>
          <a:p>
            <a:r>
              <a:rPr lang="pl-PL" dirty="0" smtClean="0">
                <a:cs typeface="Arial" pitchFamily="34" charset="0"/>
                <a:sym typeface="Wingdings" pitchFamily="2" charset="2"/>
              </a:rPr>
              <a:t>Gdy masa jądra jest większa to jego </a:t>
            </a:r>
          </a:p>
          <a:p>
            <a:r>
              <a:rPr lang="pl-PL" dirty="0" smtClean="0">
                <a:cs typeface="Arial" pitchFamily="34" charset="0"/>
                <a:sym typeface="Wingdings" pitchFamily="2" charset="2"/>
              </a:rPr>
              <a:t>kurczenie nie jest zatrzymywane przez </a:t>
            </a:r>
          </a:p>
          <a:p>
            <a:r>
              <a:rPr lang="pl-PL" dirty="0" smtClean="0">
                <a:cs typeface="Arial" pitchFamily="34" charset="0"/>
                <a:sym typeface="Wingdings" pitchFamily="2" charset="2"/>
              </a:rPr>
              <a:t>degenerację materii i kurczenie trwa aż </a:t>
            </a:r>
          </a:p>
          <a:p>
            <a:r>
              <a:rPr lang="pl-PL" dirty="0" smtClean="0">
                <a:cs typeface="Arial" pitchFamily="34" charset="0"/>
                <a:sym typeface="Wingdings" pitchFamily="2" charset="2"/>
              </a:rPr>
              <a:t>do momentu gdy elektrony zostaną </a:t>
            </a:r>
          </a:p>
          <a:p>
            <a:r>
              <a:rPr lang="pl-PL" dirty="0" smtClean="0">
                <a:cs typeface="Arial" pitchFamily="34" charset="0"/>
                <a:sym typeface="Wingdings" pitchFamily="2" charset="2"/>
              </a:rPr>
              <a:t>„wciśnięte” w jądra atomów żelaza.</a:t>
            </a:r>
          </a:p>
          <a:p>
            <a:endParaRPr lang="pl-PL" dirty="0" smtClean="0">
              <a:cs typeface="Arial" pitchFamily="34" charset="0"/>
              <a:sym typeface="Wingdings" pitchFamily="2" charset="2"/>
            </a:endParaRPr>
          </a:p>
          <a:p>
            <a:r>
              <a:rPr lang="pl-PL" dirty="0" smtClean="0">
                <a:cs typeface="Arial" pitchFamily="34" charset="0"/>
                <a:sym typeface="Wingdings" pitchFamily="2" charset="2"/>
              </a:rPr>
              <a:t>W wyniku tego powstaje gwiazda zbudowana</a:t>
            </a:r>
          </a:p>
          <a:p>
            <a:r>
              <a:rPr lang="pl-PL" dirty="0" smtClean="0">
                <a:cs typeface="Arial" pitchFamily="34" charset="0"/>
                <a:sym typeface="Wingdings" pitchFamily="2" charset="2"/>
              </a:rPr>
              <a:t>z samych neutronów – gwiazda neutronowa.</a:t>
            </a:r>
          </a:p>
          <a:p>
            <a:endParaRPr lang="pl-PL" dirty="0" smtClean="0">
              <a:cs typeface="Arial" pitchFamily="34" charset="0"/>
              <a:sym typeface="Wingdings" pitchFamily="2" charset="2"/>
            </a:endParaRPr>
          </a:p>
          <a:p>
            <a:r>
              <a:rPr lang="pl-PL" dirty="0" smtClean="0">
                <a:cs typeface="Arial" pitchFamily="34" charset="0"/>
                <a:sym typeface="Wingdings" pitchFamily="2" charset="2"/>
              </a:rPr>
              <a:t>Podczas tego procesu obserwuje się wybuch</a:t>
            </a:r>
          </a:p>
          <a:p>
            <a:r>
              <a:rPr lang="pl-PL" dirty="0" smtClean="0">
                <a:cs typeface="Arial" pitchFamily="34" charset="0"/>
                <a:sym typeface="Wingdings" pitchFamily="2" charset="2"/>
              </a:rPr>
              <a:t>supernowej</a:t>
            </a:r>
            <a:endParaRPr lang="pl-PL" dirty="0" smtClean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316835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oup 18"/>
          <p:cNvGrpSpPr>
            <a:grpSpLocks/>
          </p:cNvGrpSpPr>
          <p:nvPr/>
        </p:nvGrpSpPr>
        <p:grpSpPr bwMode="auto">
          <a:xfrm>
            <a:off x="971600" y="4228331"/>
            <a:ext cx="3857160" cy="2513037"/>
            <a:chOff x="2676" y="228"/>
            <a:chExt cx="3421" cy="2299"/>
          </a:xfrm>
        </p:grpSpPr>
        <p:pic>
          <p:nvPicPr>
            <p:cNvPr id="8" name="Picture 15" descr="D:\BCS\OSA2006\800px-Supernova_1987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120" y="228"/>
              <a:ext cx="2640" cy="1980"/>
            </a:xfrm>
            <a:prstGeom prst="rect">
              <a:avLst/>
            </a:prstGeom>
            <a:noFill/>
          </p:spPr>
        </p:pic>
        <p:sp>
          <p:nvSpPr>
            <p:cNvPr id="11" name="Text Box 17"/>
            <p:cNvSpPr txBox="1">
              <a:spLocks noChangeArrowheads="1"/>
            </p:cNvSpPr>
            <p:nvPr/>
          </p:nvSpPr>
          <p:spPr bwMode="auto">
            <a:xfrm>
              <a:off x="2676" y="2189"/>
              <a:ext cx="3421" cy="338"/>
            </a:xfrm>
            <a:prstGeom prst="rect">
              <a:avLst/>
            </a:prstGeom>
            <a:noFill/>
            <a:ln w="2857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l">
                <a:spcBef>
                  <a:spcPct val="50000"/>
                </a:spcBef>
              </a:pPr>
              <a:r>
                <a:rPr lang="pl-PL" sz="1800" dirty="0">
                  <a:latin typeface="Arial" charset="0"/>
                </a:rPr>
                <a:t>Wybuch supernowej 1987 w LMC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Skala odległości we Wszechświecie</a:t>
            </a:r>
            <a:endParaRPr lang="pl-PL" sz="3200" i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762" y="1196752"/>
            <a:ext cx="7610475" cy="421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2267744" y="5661248"/>
            <a:ext cx="491948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prędkość światła: 299 792 458 m/s ≈ 300 000 km/s</a:t>
            </a:r>
          </a:p>
          <a:p>
            <a:endParaRPr lang="pl-PL" dirty="0" smtClean="0"/>
          </a:p>
          <a:p>
            <a:r>
              <a:rPr lang="pl-PL" dirty="0" smtClean="0"/>
              <a:t>Wrocław – Legnica: 77 km ≈ 0.00025667 s św.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Końcowe etapy życia </a:t>
            </a:r>
            <a:r>
              <a:rPr lang="pl-PL" sz="3200" i="1" dirty="0" smtClean="0"/>
              <a:t>gwiazd – duże masy</a:t>
            </a:r>
            <a:endParaRPr lang="pl-PL" sz="32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124744"/>
            <a:ext cx="40005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11960" y="1268760"/>
            <a:ext cx="4809445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ole tekstowe 5"/>
          <p:cNvSpPr txBox="1"/>
          <p:nvPr/>
        </p:nvSpPr>
        <p:spPr>
          <a:xfrm>
            <a:off x="611560" y="5589240"/>
            <a:ext cx="8253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Jasność supernowych w maksimum jest różna i zależy od wielu czynników – nie nadają</a:t>
            </a:r>
          </a:p>
          <a:p>
            <a:r>
              <a:rPr lang="pl-PL" dirty="0" smtClean="0"/>
              <a:t>się na </a:t>
            </a:r>
            <a:r>
              <a:rPr lang="pl-PL" dirty="0" smtClean="0"/>
              <a:t>ś</a:t>
            </a:r>
            <a:r>
              <a:rPr lang="pl-PL" dirty="0" smtClean="0"/>
              <a:t>wiece standardowe. Jest jeden wyjątek – supernowe typu </a:t>
            </a:r>
            <a:r>
              <a:rPr lang="pl-PL" dirty="0" err="1" smtClean="0"/>
              <a:t>Ia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Biały karzeł a gwiazda neutronowa</a:t>
            </a:r>
            <a:endParaRPr lang="pl-PL" sz="32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268760"/>
            <a:ext cx="3143272" cy="402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466974" y="5483602"/>
            <a:ext cx="28724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 smtClean="0"/>
              <a:t>1</a:t>
            </a:r>
            <a:r>
              <a:rPr lang="en-US" b="1" dirty="0" smtClean="0"/>
              <a:t>9</a:t>
            </a:r>
            <a:r>
              <a:rPr lang="pl-PL" b="1" dirty="0" smtClean="0"/>
              <a:t>.10.</a:t>
            </a:r>
            <a:r>
              <a:rPr lang="en-US" b="1" dirty="0" smtClean="0"/>
              <a:t>1910 </a:t>
            </a:r>
            <a:r>
              <a:rPr lang="pl-PL" b="1" dirty="0" smtClean="0"/>
              <a:t>r. </a:t>
            </a:r>
            <a:r>
              <a:rPr lang="en-US" b="1" dirty="0" smtClean="0"/>
              <a:t>– 21</a:t>
            </a:r>
            <a:r>
              <a:rPr lang="pl-PL" b="1" dirty="0" smtClean="0"/>
              <a:t>.08.</a:t>
            </a:r>
            <a:r>
              <a:rPr lang="en-US" b="1" dirty="0" smtClean="0"/>
              <a:t>1995</a:t>
            </a:r>
            <a:r>
              <a:rPr lang="pl-PL" b="1" dirty="0" smtClean="0"/>
              <a:t> r.</a:t>
            </a:r>
            <a:endParaRPr lang="pl-PL" b="1" dirty="0"/>
          </a:p>
        </p:txBody>
      </p:sp>
      <p:grpSp>
        <p:nvGrpSpPr>
          <p:cNvPr id="6" name="Grupa 5"/>
          <p:cNvGrpSpPr/>
          <p:nvPr/>
        </p:nvGrpSpPr>
        <p:grpSpPr>
          <a:xfrm>
            <a:off x="3824560" y="2697520"/>
            <a:ext cx="4929222" cy="3776481"/>
            <a:chOff x="4572000" y="3714752"/>
            <a:chExt cx="3929090" cy="2847787"/>
          </a:xfrm>
        </p:grpSpPr>
        <p:pic>
          <p:nvPicPr>
            <p:cNvPr id="7" name="Obraz 6" descr="WD_neutron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572000" y="3714752"/>
              <a:ext cx="3929090" cy="2847787"/>
            </a:xfrm>
            <a:prstGeom prst="rect">
              <a:avLst/>
            </a:prstGeom>
          </p:spPr>
        </p:pic>
        <p:sp>
          <p:nvSpPr>
            <p:cNvPr id="8" name="pole tekstowe 7"/>
            <p:cNvSpPr txBox="1"/>
            <p:nvPr/>
          </p:nvSpPr>
          <p:spPr>
            <a:xfrm>
              <a:off x="6215074" y="3835603"/>
              <a:ext cx="225920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>
                  <a:solidFill>
                    <a:schemeClr val="bg1"/>
                  </a:solidFill>
                </a:rPr>
                <a:t>gwiazda neutronowa (6 km)</a:t>
              </a:r>
              <a:endParaRPr lang="pl-PL" sz="14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pole tekstowe 10"/>
            <p:cNvSpPr txBox="1"/>
            <p:nvPr/>
          </p:nvSpPr>
          <p:spPr>
            <a:xfrm>
              <a:off x="6446216" y="4692859"/>
              <a:ext cx="191199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pl-PL" sz="1400" b="1" dirty="0" smtClean="0">
                  <a:solidFill>
                    <a:schemeClr val="bg1"/>
                  </a:solidFill>
                </a:rPr>
                <a:t>biały karzeł (10000 km)</a:t>
              </a:r>
              <a:endParaRPr lang="pl-PL" sz="14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pole tekstowe 11"/>
          <p:cNvSpPr txBox="1"/>
          <p:nvPr/>
        </p:nvSpPr>
        <p:spPr>
          <a:xfrm>
            <a:off x="4253188" y="1483074"/>
            <a:ext cx="4224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b="1" dirty="0" smtClean="0"/>
              <a:t>Górny limit na masę białego karła: ~ 1.4 M</a:t>
            </a:r>
            <a:endParaRPr lang="pl-PL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Ewolucja </a:t>
            </a:r>
            <a:r>
              <a:rPr lang="pl-PL" sz="3200" i="1" smtClean="0"/>
              <a:t>w układzie </a:t>
            </a:r>
            <a:r>
              <a:rPr lang="pl-PL" sz="3200" i="1" dirty="0" smtClean="0"/>
              <a:t>podwójnym</a:t>
            </a:r>
            <a:endParaRPr lang="pl-PL" sz="3200" i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071546"/>
            <a:ext cx="4964465" cy="50937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ole tekstowe 4"/>
          <p:cNvSpPr txBox="1"/>
          <p:nvPr/>
        </p:nvSpPr>
        <p:spPr>
          <a:xfrm>
            <a:off x="5257974" y="836712"/>
            <a:ext cx="5002658" cy="5909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Gwiazdy stosunkowo rzadko żyją </a:t>
            </a:r>
          </a:p>
          <a:p>
            <a:r>
              <a:rPr lang="pl-PL" dirty="0" smtClean="0"/>
              <a:t>samotnie</a:t>
            </a:r>
          </a:p>
          <a:p>
            <a:endParaRPr lang="pl-PL" dirty="0" smtClean="0"/>
          </a:p>
          <a:p>
            <a:r>
              <a:rPr lang="pl-PL" dirty="0" smtClean="0"/>
              <a:t>W odpowiednio ciasnych układach </a:t>
            </a:r>
          </a:p>
          <a:p>
            <a:r>
              <a:rPr lang="pl-PL" dirty="0" smtClean="0"/>
              <a:t>podwójnych ewolucja może przebiegać </a:t>
            </a:r>
          </a:p>
          <a:p>
            <a:r>
              <a:rPr lang="pl-PL" dirty="0" smtClean="0"/>
              <a:t>nieco inaczej</a:t>
            </a:r>
          </a:p>
          <a:p>
            <a:endParaRPr lang="pl-PL" dirty="0" smtClean="0"/>
          </a:p>
          <a:p>
            <a:r>
              <a:rPr lang="pl-PL" dirty="0" smtClean="0"/>
              <a:t>Przyczyną jest masa przepływająca</a:t>
            </a:r>
          </a:p>
          <a:p>
            <a:r>
              <a:rPr lang="pl-PL" dirty="0" smtClean="0"/>
              <a:t>między składnikami</a:t>
            </a:r>
          </a:p>
          <a:p>
            <a:endParaRPr lang="pl-PL" dirty="0" smtClean="0"/>
          </a:p>
          <a:p>
            <a:r>
              <a:rPr lang="pl-PL" dirty="0" smtClean="0"/>
              <a:t>W końcowym etapie życia biały karzeł </a:t>
            </a:r>
          </a:p>
          <a:p>
            <a:r>
              <a:rPr lang="pl-PL" dirty="0" smtClean="0"/>
              <a:t>dostaje dodatkową masę, która powoduje przekroczenie masy </a:t>
            </a:r>
            <a:r>
              <a:rPr lang="pl-PL" dirty="0" err="1" smtClean="0"/>
              <a:t>Chadrasekhara</a:t>
            </a:r>
            <a:endParaRPr lang="pl-PL" dirty="0" smtClean="0"/>
          </a:p>
          <a:p>
            <a:endParaRPr lang="pl-PL" dirty="0" smtClean="0"/>
          </a:p>
          <a:p>
            <a:r>
              <a:rPr lang="pl-PL" dirty="0" smtClean="0"/>
              <a:t>Eksplodujące w ten sposób gwiazdy</a:t>
            </a:r>
          </a:p>
          <a:p>
            <a:r>
              <a:rPr lang="pl-PL" dirty="0" smtClean="0"/>
              <a:t>mają zawsze taką samą masę.</a:t>
            </a:r>
          </a:p>
          <a:p>
            <a:endParaRPr lang="pl-PL" dirty="0" smtClean="0"/>
          </a:p>
          <a:p>
            <a:r>
              <a:rPr lang="pl-PL" dirty="0" smtClean="0"/>
              <a:t>Są też bardzo jasne – doskonałe </a:t>
            </a:r>
          </a:p>
          <a:p>
            <a:r>
              <a:rPr lang="pl-PL" dirty="0" smtClean="0"/>
              <a:t>świece standardowe (dają pomiary</a:t>
            </a:r>
          </a:p>
          <a:p>
            <a:r>
              <a:rPr lang="pl-PL" dirty="0" smtClean="0"/>
              <a:t>odległości około 500 razy większe niż </a:t>
            </a:r>
          </a:p>
          <a:p>
            <a:r>
              <a:rPr lang="pl-PL" dirty="0" smtClean="0"/>
              <a:t>w przypadku cefeid)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Pręty miernicze</a:t>
            </a:r>
            <a:endParaRPr lang="pl-PL" sz="3200" i="1" dirty="0"/>
          </a:p>
        </p:txBody>
      </p:sp>
      <p:pic>
        <p:nvPicPr>
          <p:cNvPr id="11" name="Obraz 10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3240208" y="1124744"/>
            <a:ext cx="4829040" cy="2509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3240208" y="3698024"/>
            <a:ext cx="5790959" cy="2457719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pole tekstowe 13"/>
          <p:cNvSpPr txBox="1"/>
          <p:nvPr/>
        </p:nvSpPr>
        <p:spPr>
          <a:xfrm>
            <a:off x="136468" y="4078813"/>
            <a:ext cx="2923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Pomiar rozmiaru kątowego </a:t>
            </a:r>
          </a:p>
          <a:p>
            <a:r>
              <a:rPr lang="pl-PL" dirty="0" smtClean="0"/>
              <a:t>pozwala wyznaczyć odległość</a:t>
            </a:r>
            <a:endParaRPr lang="pl-PL" dirty="0"/>
          </a:p>
        </p:txBody>
      </p:sp>
      <p:sp>
        <p:nvSpPr>
          <p:cNvPr id="15" name="pole tekstowe 14"/>
          <p:cNvSpPr txBox="1"/>
          <p:nvPr/>
        </p:nvSpPr>
        <p:spPr>
          <a:xfrm>
            <a:off x="107504" y="1857598"/>
            <a:ext cx="316311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Szukamy obiektów o znanych, </a:t>
            </a:r>
          </a:p>
          <a:p>
            <a:r>
              <a:rPr lang="pl-PL" dirty="0" smtClean="0"/>
              <a:t>charakterystycznych rozmiarach</a:t>
            </a:r>
          </a:p>
          <a:p>
            <a:r>
              <a:rPr lang="pl-PL" dirty="0" smtClean="0"/>
              <a:t>liniowych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251520" y="5805264"/>
            <a:ext cx="302050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Ta metoda pozwala wyznaczyć</a:t>
            </a:r>
          </a:p>
          <a:p>
            <a:r>
              <a:rPr lang="pl-PL" dirty="0" smtClean="0"/>
              <a:t>odległości rzędu 200 </a:t>
            </a:r>
            <a:r>
              <a:rPr lang="pl-PL" dirty="0" err="1" smtClean="0"/>
              <a:t>Mpc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Odległości kosmologiczne</a:t>
            </a:r>
            <a:endParaRPr lang="pl-PL" sz="3200" i="1" dirty="0"/>
          </a:p>
        </p:txBody>
      </p:sp>
      <p:pic>
        <p:nvPicPr>
          <p:cNvPr id="13" name="Obraz 12"/>
          <p:cNvPicPr>
            <a:picLocks noChangeAspect="1"/>
          </p:cNvPicPr>
          <p:nvPr/>
        </p:nvPicPr>
        <p:blipFill>
          <a:blip r:embed="rId3" cstate="print">
            <a:alphaModFix/>
            <a:lum/>
          </a:blip>
          <a:srcRect/>
          <a:stretch>
            <a:fillRect/>
          </a:stretch>
        </p:blipFill>
        <p:spPr>
          <a:xfrm>
            <a:off x="4355976" y="1052736"/>
            <a:ext cx="4392488" cy="27449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Obraz 16"/>
          <p:cNvPicPr>
            <a:picLocks noChangeAspect="1"/>
          </p:cNvPicPr>
          <p:nvPr/>
        </p:nvPicPr>
        <p:blipFill>
          <a:blip r:embed="rId4" cstate="print">
            <a:alphaModFix/>
            <a:lum/>
          </a:blip>
          <a:srcRect/>
          <a:stretch>
            <a:fillRect/>
          </a:stretch>
        </p:blipFill>
        <p:spPr>
          <a:xfrm>
            <a:off x="4329104" y="4213073"/>
            <a:ext cx="4419360" cy="238427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pole tekstowe 17"/>
          <p:cNvSpPr txBox="1"/>
          <p:nvPr/>
        </p:nvSpPr>
        <p:spPr>
          <a:xfrm>
            <a:off x="82881" y="1214750"/>
            <a:ext cx="4129079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Efekt Dopplera związany jest z </a:t>
            </a:r>
          </a:p>
          <a:p>
            <a:r>
              <a:rPr lang="pl-PL" dirty="0" smtClean="0"/>
              <a:t>ruchem źródła lub/i obserwatora</a:t>
            </a:r>
          </a:p>
          <a:p>
            <a:endParaRPr lang="pl-PL" dirty="0" smtClean="0"/>
          </a:p>
          <a:p>
            <a:r>
              <a:rPr lang="pl-PL" dirty="0" smtClean="0"/>
              <a:t>Obserwowane jest przesuniecie ku </a:t>
            </a:r>
          </a:p>
          <a:p>
            <a:r>
              <a:rPr lang="pl-PL" dirty="0" smtClean="0"/>
              <a:t>długofalowej (oddalanie) lub</a:t>
            </a:r>
          </a:p>
          <a:p>
            <a:r>
              <a:rPr lang="pl-PL" dirty="0" smtClean="0"/>
              <a:t>krótkofalowej (zbliżanie) części widma</a:t>
            </a:r>
          </a:p>
          <a:p>
            <a:endParaRPr lang="pl-PL" dirty="0" smtClean="0"/>
          </a:p>
          <a:p>
            <a:r>
              <a:rPr lang="pl-PL" dirty="0" smtClean="0"/>
              <a:t>W przypadku odległości kosmologicznych</a:t>
            </a:r>
          </a:p>
          <a:p>
            <a:r>
              <a:rPr lang="pl-PL" dirty="0" smtClean="0"/>
              <a:t>poczerwienienie jest związane z ekspansją</a:t>
            </a:r>
          </a:p>
          <a:p>
            <a:r>
              <a:rPr lang="pl-PL" dirty="0" smtClean="0"/>
              <a:t>Wszechświata</a:t>
            </a:r>
            <a:endParaRPr lang="pl-PL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5" cstate="print">
            <a:alphaModFix/>
            <a:lum/>
          </a:blip>
          <a:srcRect/>
          <a:stretch>
            <a:fillRect/>
          </a:stretch>
        </p:blipFill>
        <p:spPr>
          <a:xfrm>
            <a:off x="395536" y="4293096"/>
            <a:ext cx="3528392" cy="2352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Odległości kosmologiczne</a:t>
            </a:r>
            <a:endParaRPr lang="pl-PL" sz="3200" i="1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85720" y="1357298"/>
            <a:ext cx="3615816" cy="45478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1960" y="980728"/>
            <a:ext cx="4714156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Object 6"/>
          <p:cNvGraphicFramePr>
            <a:graphicFrameLocks noChangeAspect="1"/>
          </p:cNvGraphicFramePr>
          <p:nvPr/>
        </p:nvGraphicFramePr>
        <p:xfrm>
          <a:off x="4283968" y="4653136"/>
          <a:ext cx="4659432" cy="490482"/>
        </p:xfrm>
        <a:graphic>
          <a:graphicData uri="http://schemas.openxmlformats.org/presentationml/2006/ole">
            <p:oleObj spid="_x0000_s2050" name="Równanie" r:id="rId6" imgW="2501640" imgH="228600" progId="Equation.3">
              <p:embed/>
            </p:oleObj>
          </a:graphicData>
        </a:graphic>
      </p:graphicFrame>
      <p:sp>
        <p:nvSpPr>
          <p:cNvPr id="7" name="Prostokąt 6"/>
          <p:cNvSpPr/>
          <p:nvPr/>
        </p:nvSpPr>
        <p:spPr>
          <a:xfrm>
            <a:off x="539552" y="6021288"/>
            <a:ext cx="29851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/>
              <a:t>Edwin </a:t>
            </a:r>
            <a:r>
              <a:rPr lang="pl-PL" dirty="0" err="1" smtClean="0"/>
              <a:t>Hubble</a:t>
            </a:r>
            <a:r>
              <a:rPr lang="pl-PL" dirty="0" smtClean="0"/>
              <a:t> </a:t>
            </a:r>
            <a:endParaRPr lang="pl-PL" dirty="0" smtClean="0"/>
          </a:p>
          <a:p>
            <a:r>
              <a:rPr lang="pl-PL" dirty="0" smtClean="0"/>
              <a:t>(</a:t>
            </a:r>
            <a:r>
              <a:rPr lang="pl-PL" dirty="0" smtClean="0"/>
              <a:t>20.11.1889 r. – 28.09.1953 r.)</a:t>
            </a:r>
            <a:endParaRPr lang="pl-PL" dirty="0"/>
          </a:p>
        </p:txBody>
      </p:sp>
      <p:sp>
        <p:nvSpPr>
          <p:cNvPr id="8" name="pole tekstowe 7"/>
          <p:cNvSpPr txBox="1"/>
          <p:nvPr/>
        </p:nvSpPr>
        <p:spPr>
          <a:xfrm>
            <a:off x="4572000" y="5517232"/>
            <a:ext cx="40650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Im dalsza galaktyka tym większa prędkość</a:t>
            </a:r>
          </a:p>
          <a:p>
            <a:r>
              <a:rPr lang="pl-PL" dirty="0" smtClean="0"/>
              <a:t>oddalania </a:t>
            </a:r>
            <a:r>
              <a:rPr lang="pl-PL" dirty="0" err="1" smtClean="0"/>
              <a:t>sięod</a:t>
            </a:r>
            <a:r>
              <a:rPr lang="pl-PL" dirty="0" smtClean="0"/>
              <a:t> nas</a:t>
            </a:r>
            <a:endParaRPr lang="pl-PL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429000"/>
            <a:ext cx="4638718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0" y="35913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000" i="1" dirty="0" smtClean="0"/>
              <a:t>Mierzymy </a:t>
            </a:r>
            <a:r>
              <a:rPr lang="pl-PL" sz="3000" i="1" dirty="0" smtClean="0"/>
              <a:t>odległości w całym widzialnym Wszechświecie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88024" y="1412776"/>
            <a:ext cx="4192270" cy="3015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1519" y="1052736"/>
            <a:ext cx="4616403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Skala odległości we Wszechświecie</a:t>
            </a:r>
            <a:endParaRPr lang="pl-PL" sz="32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7" y="1484783"/>
            <a:ext cx="2880321" cy="290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trzałka w prawo 7"/>
          <p:cNvSpPr/>
          <p:nvPr/>
        </p:nvSpPr>
        <p:spPr>
          <a:xfrm>
            <a:off x="3707904" y="4725144"/>
            <a:ext cx="1656184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531517" y="4931876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Ziemia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6660232" y="4941168"/>
            <a:ext cx="847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Księżyc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3779912" y="5805264"/>
            <a:ext cx="12811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/>
              <a:t>384 400 km</a:t>
            </a:r>
          </a:p>
          <a:p>
            <a:pPr algn="ctr"/>
            <a:r>
              <a:rPr lang="pl-PL" b="1" dirty="0" smtClean="0"/>
              <a:t>1.28 s św.</a:t>
            </a:r>
            <a:endParaRPr lang="pl-PL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1484784"/>
            <a:ext cx="301288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Skala odległości we Wszechświecie</a:t>
            </a:r>
            <a:endParaRPr lang="pl-PL" sz="3200" i="1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4784"/>
            <a:ext cx="2857500" cy="285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Strzałka w prawo 7"/>
          <p:cNvSpPr/>
          <p:nvPr/>
        </p:nvSpPr>
        <p:spPr>
          <a:xfrm>
            <a:off x="3707904" y="4725144"/>
            <a:ext cx="1656184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531517" y="4931876"/>
            <a:ext cx="8082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Ziemia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6660232" y="4941168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Słońce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3130826" y="5805264"/>
            <a:ext cx="2579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/>
              <a:t>149 600 000 km</a:t>
            </a:r>
          </a:p>
          <a:p>
            <a:pPr algn="ctr"/>
            <a:r>
              <a:rPr lang="pl-PL" b="1" dirty="0" smtClean="0"/>
              <a:t>498.7 s św. = 8.3 min. św.</a:t>
            </a:r>
            <a:endParaRPr lang="pl-PL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1484784"/>
            <a:ext cx="301288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484783"/>
            <a:ext cx="2952328" cy="290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Skala odległości we Wszechświecie</a:t>
            </a:r>
            <a:endParaRPr lang="pl-PL" sz="3200" i="1" dirty="0"/>
          </a:p>
        </p:txBody>
      </p:sp>
      <p:sp>
        <p:nvSpPr>
          <p:cNvPr id="8" name="Strzałka w prawo 7"/>
          <p:cNvSpPr/>
          <p:nvPr/>
        </p:nvSpPr>
        <p:spPr>
          <a:xfrm>
            <a:off x="3707904" y="4725144"/>
            <a:ext cx="1656184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531517" y="4931876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Słońce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6660232" y="4941168"/>
            <a:ext cx="8905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Neptun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2178231" y="5805264"/>
            <a:ext cx="44844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/>
              <a:t>4 459 630 000 km</a:t>
            </a:r>
          </a:p>
          <a:p>
            <a:pPr algn="ctr"/>
            <a:r>
              <a:rPr lang="pl-PL" b="1" dirty="0" smtClean="0"/>
              <a:t>14865.4 s św. = 247.8 min. św. = 4.1 godz. św.</a:t>
            </a:r>
            <a:endParaRPr lang="pl-PL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7134" y="1484784"/>
            <a:ext cx="2903548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4784"/>
            <a:ext cx="301288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Skala odległości we Wszechświecie</a:t>
            </a:r>
            <a:endParaRPr lang="pl-PL" sz="3200" i="1" dirty="0"/>
          </a:p>
        </p:txBody>
      </p:sp>
      <p:sp>
        <p:nvSpPr>
          <p:cNvPr id="8" name="Strzałka w prawo 7"/>
          <p:cNvSpPr/>
          <p:nvPr/>
        </p:nvSpPr>
        <p:spPr>
          <a:xfrm>
            <a:off x="3707904" y="4725144"/>
            <a:ext cx="1656184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531517" y="4931876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Słońce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6660232" y="4941168"/>
            <a:ext cx="17953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Proxima </a:t>
            </a:r>
            <a:r>
              <a:rPr lang="pl-PL" dirty="0" err="1" smtClean="0"/>
              <a:t>Centauri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3286197" y="5805264"/>
            <a:ext cx="22685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/>
              <a:t>1 664 000 </a:t>
            </a:r>
            <a:r>
              <a:rPr lang="pl-PL" b="1" dirty="0" err="1" smtClean="0"/>
              <a:t>000</a:t>
            </a:r>
            <a:r>
              <a:rPr lang="pl-PL" b="1" dirty="0" smtClean="0"/>
              <a:t> 000 km</a:t>
            </a:r>
          </a:p>
          <a:p>
            <a:pPr algn="ctr"/>
            <a:r>
              <a:rPr lang="pl-PL" b="1" dirty="0" smtClean="0"/>
              <a:t>4.22 lat św.</a:t>
            </a:r>
            <a:endParaRPr lang="pl-PL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92036" y="1484784"/>
            <a:ext cx="4000444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4784"/>
            <a:ext cx="301288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Skala odległości we Wszechświecie</a:t>
            </a:r>
            <a:endParaRPr lang="pl-PL" sz="3200" i="1" dirty="0"/>
          </a:p>
        </p:txBody>
      </p:sp>
      <p:sp>
        <p:nvSpPr>
          <p:cNvPr id="8" name="Strzałka w prawo 7"/>
          <p:cNvSpPr/>
          <p:nvPr/>
        </p:nvSpPr>
        <p:spPr>
          <a:xfrm>
            <a:off x="3707904" y="4725144"/>
            <a:ext cx="1656184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531517" y="4931876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Słońce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940152" y="4941168"/>
            <a:ext cx="246150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Centrum Drogi Mlecznej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3025710" y="5805264"/>
            <a:ext cx="27895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/>
              <a:t>10 650 000 </a:t>
            </a:r>
            <a:r>
              <a:rPr lang="pl-PL" b="1" dirty="0" err="1" smtClean="0"/>
              <a:t>000</a:t>
            </a:r>
            <a:r>
              <a:rPr lang="pl-PL" b="1" dirty="0" smtClean="0"/>
              <a:t> </a:t>
            </a:r>
            <a:r>
              <a:rPr lang="pl-PL" b="1" dirty="0" err="1" smtClean="0"/>
              <a:t>000</a:t>
            </a:r>
            <a:r>
              <a:rPr lang="pl-PL" b="1" dirty="0" smtClean="0"/>
              <a:t> </a:t>
            </a:r>
            <a:r>
              <a:rPr lang="pl-PL" b="1" dirty="0" err="1" smtClean="0"/>
              <a:t>000</a:t>
            </a:r>
            <a:r>
              <a:rPr lang="pl-PL" b="1" dirty="0" smtClean="0"/>
              <a:t> km</a:t>
            </a:r>
          </a:p>
          <a:p>
            <a:pPr algn="ctr"/>
            <a:r>
              <a:rPr lang="pl-PL" b="1" dirty="0" smtClean="0"/>
              <a:t>27 000 lat św.</a:t>
            </a:r>
            <a:endParaRPr lang="pl-PL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1484784"/>
            <a:ext cx="4392488" cy="28880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484784"/>
            <a:ext cx="3012887" cy="2880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9" name="Łącznik prosty 8"/>
          <p:cNvCxnSpPr/>
          <p:nvPr/>
        </p:nvCxnSpPr>
        <p:spPr>
          <a:xfrm>
            <a:off x="0" y="692696"/>
            <a:ext cx="9144000" cy="0"/>
          </a:xfrm>
          <a:prstGeom prst="line">
            <a:avLst/>
          </a:prstGeom>
          <a:ln w="222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pole tekstowe 9"/>
          <p:cNvSpPr txBox="1"/>
          <p:nvPr/>
        </p:nvSpPr>
        <p:spPr>
          <a:xfrm>
            <a:off x="107504" y="35913"/>
            <a:ext cx="8856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200" i="1" dirty="0" smtClean="0"/>
              <a:t>Skala odległości we Wszechświecie</a:t>
            </a:r>
            <a:endParaRPr lang="pl-PL" sz="3200" i="1" dirty="0"/>
          </a:p>
        </p:txBody>
      </p:sp>
      <p:sp>
        <p:nvSpPr>
          <p:cNvPr id="8" name="Strzałka w prawo 7"/>
          <p:cNvSpPr/>
          <p:nvPr/>
        </p:nvSpPr>
        <p:spPr>
          <a:xfrm>
            <a:off x="3707904" y="4725144"/>
            <a:ext cx="1656184" cy="79208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pole tekstowe 10"/>
          <p:cNvSpPr txBox="1"/>
          <p:nvPr/>
        </p:nvSpPr>
        <p:spPr>
          <a:xfrm>
            <a:off x="1531517" y="4931876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Słońce</a:t>
            </a:r>
            <a:endParaRPr lang="pl-PL" dirty="0"/>
          </a:p>
        </p:txBody>
      </p:sp>
      <p:sp>
        <p:nvSpPr>
          <p:cNvPr id="12" name="pole tekstowe 11"/>
          <p:cNvSpPr txBox="1"/>
          <p:nvPr/>
        </p:nvSpPr>
        <p:spPr>
          <a:xfrm>
            <a:off x="5940152" y="4941168"/>
            <a:ext cx="2253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Galaktyka Andromedy</a:t>
            </a:r>
            <a:endParaRPr lang="pl-PL" dirty="0"/>
          </a:p>
        </p:txBody>
      </p:sp>
      <p:sp>
        <p:nvSpPr>
          <p:cNvPr id="13" name="pole tekstowe 12"/>
          <p:cNvSpPr txBox="1"/>
          <p:nvPr/>
        </p:nvSpPr>
        <p:spPr>
          <a:xfrm>
            <a:off x="2882244" y="5805264"/>
            <a:ext cx="307648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pl-PL" b="1" dirty="0" smtClean="0"/>
              <a:t>1 000 </a:t>
            </a:r>
            <a:r>
              <a:rPr lang="pl-PL" b="1" dirty="0" err="1" smtClean="0"/>
              <a:t>000</a:t>
            </a:r>
            <a:r>
              <a:rPr lang="pl-PL" b="1" dirty="0" smtClean="0"/>
              <a:t> </a:t>
            </a:r>
            <a:r>
              <a:rPr lang="pl-PL" b="1" dirty="0" err="1" smtClean="0"/>
              <a:t>000</a:t>
            </a:r>
            <a:r>
              <a:rPr lang="pl-PL" b="1" dirty="0" smtClean="0"/>
              <a:t> </a:t>
            </a:r>
            <a:r>
              <a:rPr lang="pl-PL" b="1" dirty="0" err="1" smtClean="0"/>
              <a:t>000</a:t>
            </a:r>
            <a:r>
              <a:rPr lang="pl-PL" b="1" dirty="0" smtClean="0"/>
              <a:t> </a:t>
            </a:r>
            <a:r>
              <a:rPr lang="pl-PL" b="1" dirty="0" err="1" smtClean="0"/>
              <a:t>000</a:t>
            </a:r>
            <a:r>
              <a:rPr lang="pl-PL" b="1" dirty="0" smtClean="0"/>
              <a:t> </a:t>
            </a:r>
            <a:r>
              <a:rPr lang="pl-PL" b="1" dirty="0" err="1" smtClean="0"/>
              <a:t>000</a:t>
            </a:r>
            <a:r>
              <a:rPr lang="pl-PL" b="1" dirty="0" smtClean="0"/>
              <a:t> km</a:t>
            </a:r>
          </a:p>
          <a:p>
            <a:pPr algn="ctr"/>
            <a:r>
              <a:rPr lang="pl-PL" b="1" dirty="0" smtClean="0"/>
              <a:t>2 540 000 lat św.</a:t>
            </a:r>
            <a:endParaRPr lang="pl-PL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omyślni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2034</TotalTime>
  <Words>1328</Words>
  <Application>Microsoft Office PowerPoint</Application>
  <PresentationFormat>Pokaz na ekranie (4:3)</PresentationFormat>
  <Paragraphs>315</Paragraphs>
  <Slides>36</Slides>
  <Notes>36</Notes>
  <HiddenSlides>0</HiddenSlides>
  <MMClips>0</MMClips>
  <ScaleCrop>false</ScaleCrop>
  <HeadingPairs>
    <vt:vector size="6" baseType="variant"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38" baseType="lpstr">
      <vt:lpstr>Domyślnie</vt:lpstr>
      <vt:lpstr>Równanie</vt:lpstr>
      <vt:lpstr>Gdzie odległość mierzy się zerami          Tomasz Mrozek Instytut Astronomiczny, UWr Zakład Fizyki Słońca, CBK PAN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Wyznaczanie odległości we Wszechświecie</dc:title>
  <dc:creator>Ula</dc:creator>
  <cp:lastModifiedBy>Tomek</cp:lastModifiedBy>
  <cp:revision>155</cp:revision>
  <dcterms:created xsi:type="dcterms:W3CDTF">2008-09-29T11:26:57Z</dcterms:created>
  <dcterms:modified xsi:type="dcterms:W3CDTF">2011-05-16T19:27:58Z</dcterms:modified>
</cp:coreProperties>
</file>