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5" r:id="rId3"/>
    <p:sldId id="257" r:id="rId4"/>
    <p:sldId id="263" r:id="rId5"/>
    <p:sldId id="273" r:id="rId6"/>
    <p:sldId id="274" r:id="rId7"/>
    <p:sldId id="266" r:id="rId8"/>
    <p:sldId id="269" r:id="rId9"/>
    <p:sldId id="267" r:id="rId10"/>
    <p:sldId id="270" r:id="rId11"/>
    <p:sldId id="271" r:id="rId12"/>
    <p:sldId id="275" r:id="rId13"/>
    <p:sldId id="272" r:id="rId14"/>
    <p:sldId id="268" r:id="rId15"/>
    <p:sldId id="278" r:id="rId16"/>
    <p:sldId id="279" r:id="rId17"/>
    <p:sldId id="277" r:id="rId18"/>
    <p:sldId id="260" r:id="rId1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1" autoAdjust="0"/>
    <p:restoredTop sz="94653" autoAdjust="0"/>
  </p:normalViewPr>
  <p:slideViewPr>
    <p:cSldViewPr>
      <p:cViewPr varScale="1">
        <p:scale>
          <a:sx n="109" d="100"/>
          <a:sy n="109" d="100"/>
        </p:scale>
        <p:origin x="-32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64D8C-A227-4D2D-9D7A-C9D3CCFDF78D}" type="datetimeFigureOut">
              <a:rPr lang="pl-PL" smtClean="0"/>
              <a:pPr/>
              <a:t>2011-11-19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DF869-03D5-4F11-8772-FC90B56231D9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DF869-03D5-4F11-8772-FC90B56231D9}" type="slidenum">
              <a:rPr lang="pl-PL" smtClean="0"/>
              <a:pPr/>
              <a:t>4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DF869-03D5-4F11-8772-FC90B56231D9}" type="slidenum">
              <a:rPr lang="pl-PL" smtClean="0"/>
              <a:pPr/>
              <a:t>5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DF869-03D5-4F11-8772-FC90B56231D9}" type="slidenum">
              <a:rPr lang="pl-PL" smtClean="0"/>
              <a:pPr/>
              <a:t>6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2011-11-19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2011-11-19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2011-11-19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2011-11-19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2011-11-19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2011-11-19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2011-11-19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2011-11-19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2011-11-19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2011-11-19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2011-11-19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2011-11-19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187624" y="5301208"/>
            <a:ext cx="721171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 dirty="0" smtClean="0">
                <a:solidFill>
                  <a:srgbClr val="FFC000"/>
                </a:solidFill>
              </a:rPr>
              <a:t>CN-003: Izerski Park Ciemnego Nieba</a:t>
            </a:r>
          </a:p>
          <a:p>
            <a:endParaRPr lang="pl-PL" sz="2000" b="1" dirty="0" smtClean="0">
              <a:solidFill>
                <a:srgbClr val="FFC000"/>
              </a:solidFill>
            </a:endParaRPr>
          </a:p>
          <a:p>
            <a:pPr algn="ctr"/>
            <a:r>
              <a:rPr lang="pl-PL" sz="2000" b="1" dirty="0" smtClean="0">
                <a:solidFill>
                  <a:srgbClr val="FFC000"/>
                </a:solidFill>
              </a:rPr>
              <a:t>Tomek Mrozek, Sylwek </a:t>
            </a:r>
            <a:r>
              <a:rPr lang="pl-PL" sz="2000" b="1" dirty="0" err="1" smtClean="0">
                <a:solidFill>
                  <a:srgbClr val="FFC000"/>
                </a:solidFill>
              </a:rPr>
              <a:t>Kołomański</a:t>
            </a:r>
            <a:endParaRPr lang="pl-PL" sz="20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60033" y="97468"/>
            <a:ext cx="8876463" cy="523220"/>
          </a:xfrm>
          <a:prstGeom prst="rect">
            <a:avLst/>
          </a:prstGeom>
          <a:solidFill>
            <a:schemeClr val="bg1">
              <a:alpha val="29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Długa droga do IPCN</a:t>
            </a:r>
            <a:endParaRPr lang="pl-PL" sz="2800" i="1" dirty="0"/>
          </a:p>
        </p:txBody>
      </p:sp>
      <p:pic>
        <p:nvPicPr>
          <p:cNvPr id="3" name="Obraz 2" descr="IMG_66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124744"/>
            <a:ext cx="7704348" cy="5136232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763688" y="6381328"/>
            <a:ext cx="581793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dirty="0" smtClean="0"/>
              <a:t>Kluczowe okazały się kontakty z kolegami z Republiki Czeskiej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60033" y="97468"/>
            <a:ext cx="8876463" cy="523220"/>
          </a:xfrm>
          <a:prstGeom prst="rect">
            <a:avLst/>
          </a:prstGeom>
          <a:solidFill>
            <a:schemeClr val="bg1">
              <a:alpha val="29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Długa droga do IPCN</a:t>
            </a:r>
            <a:endParaRPr lang="pl-PL" sz="2800" i="1" dirty="0"/>
          </a:p>
        </p:txBody>
      </p:sp>
      <p:sp>
        <p:nvSpPr>
          <p:cNvPr id="3" name="Prostokąt 2"/>
          <p:cNvSpPr/>
          <p:nvPr/>
        </p:nvSpPr>
        <p:spPr>
          <a:xfrm>
            <a:off x="179512" y="76470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 smtClean="0"/>
              <a:t>2.08.2008r.: </a:t>
            </a:r>
            <a:r>
              <a:rPr lang="pl-PL" dirty="0" smtClean="0"/>
              <a:t>Instytut Astronomiczny Akademii Nauk Republiki Czeskiej przystępuje do współpracy przy tworzeniu Izerskiego Parku Ciemnego Nieba.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4716016" y="5949280"/>
            <a:ext cx="3731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Poznajemy </a:t>
            </a:r>
            <a:r>
              <a:rPr lang="pl-PL" b="1" dirty="0" smtClean="0"/>
              <a:t>Klub </a:t>
            </a:r>
            <a:r>
              <a:rPr lang="pl-PL" b="1" dirty="0" err="1" smtClean="0"/>
              <a:t>astronomů</a:t>
            </a:r>
            <a:r>
              <a:rPr lang="pl-PL" b="1" dirty="0" smtClean="0"/>
              <a:t> </a:t>
            </a:r>
            <a:r>
              <a:rPr lang="pl-PL" b="1" dirty="0" err="1" smtClean="0"/>
              <a:t>Liberecka</a:t>
            </a:r>
            <a:endParaRPr lang="pl-PL" b="1" dirty="0"/>
          </a:p>
        </p:txBody>
      </p:sp>
      <p:pic>
        <p:nvPicPr>
          <p:cNvPr id="6" name="Obraz 5" descr="IMG_13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1844824"/>
            <a:ext cx="4128187" cy="2752125"/>
          </a:xfrm>
          <a:prstGeom prst="rect">
            <a:avLst/>
          </a:prstGeom>
        </p:spPr>
      </p:pic>
      <p:pic>
        <p:nvPicPr>
          <p:cNvPr id="8" name="Obraz 7" descr="IMG_67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645024"/>
            <a:ext cx="3899892" cy="2599928"/>
          </a:xfrm>
          <a:prstGeom prst="rect">
            <a:avLst/>
          </a:prstGeom>
        </p:spPr>
      </p:pic>
      <p:pic>
        <p:nvPicPr>
          <p:cNvPr id="9" name="Obraz 8" descr="IMG_71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980728"/>
            <a:ext cx="3048068" cy="45721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60033" y="97468"/>
            <a:ext cx="8876463" cy="523220"/>
          </a:xfrm>
          <a:prstGeom prst="rect">
            <a:avLst/>
          </a:prstGeom>
          <a:solidFill>
            <a:schemeClr val="bg1">
              <a:alpha val="29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Długa droga do IPCN</a:t>
            </a:r>
            <a:endParaRPr lang="pl-PL" sz="2800" i="1" dirty="0"/>
          </a:p>
        </p:txBody>
      </p:sp>
      <p:sp>
        <p:nvSpPr>
          <p:cNvPr id="3" name="Prostokąt 2"/>
          <p:cNvSpPr/>
          <p:nvPr/>
        </p:nvSpPr>
        <p:spPr>
          <a:xfrm>
            <a:off x="179512" y="764704"/>
            <a:ext cx="4572000" cy="175432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r>
              <a:rPr lang="pl-PL" b="1" dirty="0" smtClean="0"/>
              <a:t>21.03.2009r.:</a:t>
            </a:r>
            <a:r>
              <a:rPr lang="pl-PL" dirty="0" smtClean="0"/>
              <a:t> W siedzibie Nadleśnictwa Świeradów odbyła się I izerska konferencja poświęcona zanieczyszczeniu światłem: „Góry Izerskie - daleka północ i gwiazdy w zasięgu nogi, czyli co łączy ciemność, gwiazdy, przyrodę i turystów”. </a:t>
            </a:r>
            <a:endParaRPr lang="pl-PL" dirty="0"/>
          </a:p>
        </p:txBody>
      </p:sp>
      <p:pic>
        <p:nvPicPr>
          <p:cNvPr id="5" name="Obraz 4" descr="IMG_45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764704"/>
            <a:ext cx="4139952" cy="275996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996952"/>
            <a:ext cx="4699454" cy="3116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179512" y="6309320"/>
            <a:ext cx="3064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Poznajemy </a:t>
            </a:r>
            <a:r>
              <a:rPr lang="pl-PL" b="1" dirty="0" smtClean="0"/>
              <a:t>ekipę z </a:t>
            </a:r>
            <a:r>
              <a:rPr lang="pl-PL" b="1" dirty="0" err="1" smtClean="0"/>
              <a:t>Polaris</a:t>
            </a:r>
            <a:r>
              <a:rPr lang="pl-PL" b="1" dirty="0" smtClean="0"/>
              <a:t> OPP</a:t>
            </a:r>
            <a:endParaRPr lang="pl-PL" b="1" dirty="0"/>
          </a:p>
        </p:txBody>
      </p:sp>
      <p:pic>
        <p:nvPicPr>
          <p:cNvPr id="7" name="Obraz 6" descr="IMG_11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3501008"/>
            <a:ext cx="4644516" cy="3096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60033" y="97468"/>
            <a:ext cx="8876463" cy="523220"/>
          </a:xfrm>
          <a:prstGeom prst="rect">
            <a:avLst/>
          </a:prstGeom>
          <a:solidFill>
            <a:schemeClr val="bg1">
              <a:alpha val="29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Długa droga do IPCN</a:t>
            </a:r>
            <a:endParaRPr lang="pl-PL" sz="2800" i="1" dirty="0"/>
          </a:p>
        </p:txBody>
      </p:sp>
      <p:sp>
        <p:nvSpPr>
          <p:cNvPr id="3" name="Prostokąt 2"/>
          <p:cNvSpPr/>
          <p:nvPr/>
        </p:nvSpPr>
        <p:spPr>
          <a:xfrm>
            <a:off x="179512" y="83671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 smtClean="0"/>
              <a:t>20.09.2009r.: </a:t>
            </a:r>
            <a:r>
              <a:rPr lang="pl-PL" dirty="0" smtClean="0"/>
              <a:t>Spotkanie w </a:t>
            </a:r>
            <a:r>
              <a:rPr lang="pl-PL" dirty="0" err="1" smtClean="0"/>
              <a:t>Orlu</a:t>
            </a:r>
            <a:r>
              <a:rPr lang="pl-PL" dirty="0" smtClean="0"/>
              <a:t> instytucji współpracujących nad projektem Izerskiego Parku Ciemnego Nieba. Powstaje tekst memorandum. Ustalone zostają szczegóły i data uroczystego otwarcia parku.</a:t>
            </a:r>
            <a:endParaRPr lang="pl-PL" dirty="0"/>
          </a:p>
        </p:txBody>
      </p:sp>
      <p:pic>
        <p:nvPicPr>
          <p:cNvPr id="5" name="Obraz 4" descr="_DSC77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764704"/>
            <a:ext cx="4445858" cy="295232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6621" y="3717032"/>
            <a:ext cx="4445859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pomia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2447829"/>
            <a:ext cx="4176464" cy="393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51520" y="6381328"/>
            <a:ext cx="4032250" cy="369332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1800" b="1" dirty="0" smtClean="0"/>
              <a:t>18/19.08.2009  22:30 </a:t>
            </a:r>
            <a:r>
              <a:rPr lang="pl-PL" sz="1800" b="1" dirty="0"/>
              <a:t>– 01:30 CEST</a:t>
            </a:r>
            <a:endParaRPr lang="en-GB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60033" y="97468"/>
            <a:ext cx="8876463" cy="523220"/>
          </a:xfrm>
          <a:prstGeom prst="rect">
            <a:avLst/>
          </a:prstGeom>
          <a:solidFill>
            <a:schemeClr val="bg1">
              <a:alpha val="29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Inauguracja IPCN: 4.11.2009 r.</a:t>
            </a:r>
            <a:endParaRPr lang="pl-PL" sz="2800" i="1" dirty="0"/>
          </a:p>
        </p:txBody>
      </p:sp>
      <p:pic>
        <p:nvPicPr>
          <p:cNvPr id="3" name="Obraz 2" descr="IMG_72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4056" y="764704"/>
            <a:ext cx="8244408" cy="5496272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741017" y="6381328"/>
            <a:ext cx="3844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Pogoda izerska nie zapomniała o nas…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60033" y="97468"/>
            <a:ext cx="8876463" cy="523220"/>
          </a:xfrm>
          <a:prstGeom prst="rect">
            <a:avLst/>
          </a:prstGeom>
          <a:solidFill>
            <a:schemeClr val="bg1">
              <a:alpha val="29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Inauguracja IPCN: 4.11.2009 r.</a:t>
            </a:r>
            <a:endParaRPr lang="pl-PL" sz="2800" i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2741017" y="6381328"/>
            <a:ext cx="2949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Mimo kłopotów z ulotkami…</a:t>
            </a:r>
            <a:endParaRPr lang="pl-PL" b="1" dirty="0"/>
          </a:p>
        </p:txBody>
      </p:sp>
      <p:pic>
        <p:nvPicPr>
          <p:cNvPr id="6" name="Obraz 5" descr="IMG_71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836712"/>
            <a:ext cx="8136396" cy="5424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60033" y="97468"/>
            <a:ext cx="8876463" cy="523220"/>
          </a:xfrm>
          <a:prstGeom prst="rect">
            <a:avLst/>
          </a:prstGeom>
          <a:solidFill>
            <a:schemeClr val="bg1">
              <a:alpha val="29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Inauguracja IPCN: 4.11.2009 r.</a:t>
            </a:r>
            <a:endParaRPr lang="pl-PL" sz="2800" i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2741017" y="6381328"/>
            <a:ext cx="3581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… udało się podpisać memorandum</a:t>
            </a:r>
            <a:endParaRPr lang="pl-PL" b="1" dirty="0"/>
          </a:p>
        </p:txBody>
      </p:sp>
      <p:pic>
        <p:nvPicPr>
          <p:cNvPr id="6" name="Obraz 5" descr="IMG_72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3802" y="813049"/>
            <a:ext cx="8136395" cy="5424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60033" y="97468"/>
            <a:ext cx="8876463" cy="523220"/>
          </a:xfrm>
          <a:prstGeom prst="rect">
            <a:avLst/>
          </a:prstGeom>
          <a:solidFill>
            <a:schemeClr val="bg1">
              <a:alpha val="29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IPCN i projekt „Astro Izery”</a:t>
            </a:r>
            <a:endParaRPr lang="pl-PL" sz="2800" i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692696"/>
            <a:ext cx="4621145" cy="1646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924" y="692696"/>
            <a:ext cx="379602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420888"/>
            <a:ext cx="3906030" cy="422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323528" y="4869160"/>
            <a:ext cx="3827394" cy="175432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dirty="0" smtClean="0"/>
              <a:t>8 x SWA (9 w drodze)</a:t>
            </a:r>
          </a:p>
          <a:p>
            <a:r>
              <a:rPr lang="pl-PL" dirty="0" smtClean="0"/>
              <a:t>6 x OSA  (7 w drodze)</a:t>
            </a:r>
          </a:p>
          <a:p>
            <a:r>
              <a:rPr lang="pl-PL" dirty="0" smtClean="0"/>
              <a:t>4 x Astronomiczny Dzień w IPCN </a:t>
            </a:r>
          </a:p>
          <a:p>
            <a:r>
              <a:rPr lang="pl-PL" dirty="0" smtClean="0"/>
              <a:t>		(5 w drodze)</a:t>
            </a:r>
          </a:p>
          <a:p>
            <a:r>
              <a:rPr lang="pl-PL" dirty="0" smtClean="0"/>
              <a:t>1 x Polsko-Czeski piknik astronomiczny </a:t>
            </a:r>
          </a:p>
          <a:p>
            <a:r>
              <a:rPr lang="pl-PL" dirty="0" smtClean="0"/>
              <a:t>		(2 w drodze)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57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28600" y="-171400"/>
            <a:ext cx="10909212" cy="7272808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6205780" y="6093296"/>
            <a:ext cx="2542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i="1" dirty="0" smtClean="0">
                <a:solidFill>
                  <a:srgbClr val="FFFF00"/>
                </a:solidFill>
              </a:rPr>
              <a:t>Dziękuję za uwagę</a:t>
            </a:r>
            <a:endParaRPr lang="pl-PL" sz="24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60033" y="97468"/>
            <a:ext cx="8876463" cy="523220"/>
          </a:xfrm>
          <a:prstGeom prst="rect">
            <a:avLst/>
          </a:prstGeom>
          <a:solidFill>
            <a:schemeClr val="bg1">
              <a:alpha val="29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Izerski Park Ciemnego Nieba (IPCN) – kilka faktów</a:t>
            </a:r>
            <a:endParaRPr lang="pl-PL" sz="2800" i="1" dirty="0"/>
          </a:p>
        </p:txBody>
      </p:sp>
      <p:sp>
        <p:nvSpPr>
          <p:cNvPr id="3" name="pole tekstowe 2"/>
          <p:cNvSpPr txBox="1"/>
          <p:nvPr/>
        </p:nvSpPr>
        <p:spPr>
          <a:xfrm>
            <a:off x="179512" y="1016149"/>
            <a:ext cx="4680520" cy="224676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 IPCN:</a:t>
            </a:r>
            <a:r>
              <a:rPr lang="pl-PL" b="1" dirty="0" smtClean="0"/>
              <a:t>	</a:t>
            </a:r>
          </a:p>
          <a:p>
            <a:r>
              <a:rPr lang="pl-PL" b="1" dirty="0" smtClean="0"/>
              <a:t>	powstał 4. listopada 2009  r.</a:t>
            </a:r>
          </a:p>
          <a:p>
            <a:r>
              <a:rPr lang="pl-PL" b="1" dirty="0" smtClean="0"/>
              <a:t>	współpraca polsko – czeska</a:t>
            </a:r>
          </a:p>
          <a:p>
            <a:r>
              <a:rPr lang="pl-PL" b="1" dirty="0" smtClean="0"/>
              <a:t>	ma powierzchnię 75 km</a:t>
            </a:r>
            <a:r>
              <a:rPr lang="pl-PL" b="1" baseline="30000" dirty="0" smtClean="0"/>
              <a:t>2</a:t>
            </a:r>
          </a:p>
          <a:p>
            <a:r>
              <a:rPr lang="pl-PL" b="1" dirty="0" smtClean="0"/>
              <a:t>	jest częścią projektu „Astro Izery”</a:t>
            </a:r>
          </a:p>
          <a:p>
            <a:r>
              <a:rPr lang="pl-PL" b="1" dirty="0" smtClean="0"/>
              <a:t>	brak certyfikatu IDA</a:t>
            </a:r>
          </a:p>
          <a:p>
            <a:r>
              <a:rPr lang="pl-PL" b="1" dirty="0" smtClean="0"/>
              <a:t>	działalność edukacyjno-informacyjna</a:t>
            </a:r>
          </a:p>
          <a:p>
            <a:endParaRPr lang="pl-PL" sz="800" b="1" dirty="0" smtClean="0"/>
          </a:p>
        </p:txBody>
      </p:sp>
      <p:sp>
        <p:nvSpPr>
          <p:cNvPr id="6" name="pole tekstowe 1"/>
          <p:cNvSpPr txBox="1">
            <a:spLocks noChangeArrowheads="1"/>
          </p:cNvSpPr>
          <p:nvPr/>
        </p:nvSpPr>
        <p:spPr bwMode="auto">
          <a:xfrm>
            <a:off x="5940152" y="2998693"/>
            <a:ext cx="3024336" cy="369332"/>
          </a:xfrm>
          <a:prstGeom prst="rect">
            <a:avLst/>
          </a:prstGeom>
          <a:solidFill>
            <a:srgbClr val="0000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rgbClr val="FFFF66"/>
                </a:solidFill>
                <a:latin typeface="Century Gothic" pitchFamily="34" charset="0"/>
              </a:rPr>
              <a:t>Nadleśnictwo Świeradów</a:t>
            </a:r>
            <a:endParaRPr lang="pl-PL" b="1" dirty="0">
              <a:solidFill>
                <a:srgbClr val="FFFF66"/>
              </a:solidFill>
              <a:latin typeface="Century Gothic" pitchFamily="34" charset="0"/>
            </a:endParaRPr>
          </a:p>
        </p:txBody>
      </p:sp>
      <p:sp>
        <p:nvSpPr>
          <p:cNvPr id="7" name="pole tekstowe 2"/>
          <p:cNvSpPr txBox="1">
            <a:spLocks noChangeArrowheads="1"/>
          </p:cNvSpPr>
          <p:nvPr/>
        </p:nvSpPr>
        <p:spPr bwMode="auto">
          <a:xfrm>
            <a:off x="5940152" y="982469"/>
            <a:ext cx="3000946" cy="923330"/>
          </a:xfrm>
          <a:prstGeom prst="rect">
            <a:avLst/>
          </a:prstGeom>
          <a:solidFill>
            <a:srgbClr val="0000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b="1">
                <a:solidFill>
                  <a:srgbClr val="FFFF66"/>
                </a:solidFill>
                <a:latin typeface="Century Gothic" pitchFamily="34" charset="0"/>
              </a:rPr>
              <a:t>Instytut Astronomiczny</a:t>
            </a:r>
          </a:p>
          <a:p>
            <a:pPr algn="ctr"/>
            <a:r>
              <a:rPr lang="pl-PL" b="1">
                <a:solidFill>
                  <a:srgbClr val="FFFF66"/>
                </a:solidFill>
                <a:latin typeface="Century Gothic" pitchFamily="34" charset="0"/>
              </a:rPr>
              <a:t>Uniwersytetu </a:t>
            </a:r>
          </a:p>
          <a:p>
            <a:pPr algn="ctr"/>
            <a:r>
              <a:rPr lang="pl-PL" b="1">
                <a:solidFill>
                  <a:srgbClr val="FFFF66"/>
                </a:solidFill>
                <a:latin typeface="Century Gothic" pitchFamily="34" charset="0"/>
              </a:rPr>
              <a:t>Wrocławskiego</a:t>
            </a:r>
            <a:endParaRPr lang="pl-PL" sz="1400" b="1" i="1">
              <a:solidFill>
                <a:srgbClr val="FFFF66"/>
              </a:solidFill>
              <a:latin typeface="Century Gothic" pitchFamily="34" charset="0"/>
            </a:endParaRPr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5940152" y="1990581"/>
            <a:ext cx="3000946" cy="923330"/>
          </a:xfrm>
          <a:prstGeom prst="rect">
            <a:avLst/>
          </a:prstGeom>
          <a:solidFill>
            <a:srgbClr val="0000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b="1">
                <a:solidFill>
                  <a:srgbClr val="FFFF66"/>
                </a:solidFill>
                <a:latin typeface="Century Gothic" pitchFamily="34" charset="0"/>
              </a:rPr>
              <a:t>Instytut Astronomiczny</a:t>
            </a:r>
          </a:p>
          <a:p>
            <a:pPr algn="ctr"/>
            <a:r>
              <a:rPr lang="pl-PL" b="1">
                <a:solidFill>
                  <a:srgbClr val="FFFF66"/>
                </a:solidFill>
                <a:latin typeface="Century Gothic" pitchFamily="34" charset="0"/>
              </a:rPr>
              <a:t>Akademii Nauk </a:t>
            </a:r>
          </a:p>
          <a:p>
            <a:pPr algn="ctr"/>
            <a:r>
              <a:rPr lang="pl-PL" b="1">
                <a:solidFill>
                  <a:srgbClr val="FFFF66"/>
                </a:solidFill>
                <a:latin typeface="Century Gothic" pitchFamily="34" charset="0"/>
              </a:rPr>
              <a:t>Republiki Czeskiej</a:t>
            </a: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5940152" y="3443515"/>
            <a:ext cx="3024336" cy="923330"/>
          </a:xfrm>
          <a:prstGeom prst="rect">
            <a:avLst/>
          </a:prstGeom>
          <a:solidFill>
            <a:srgbClr val="0000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FFFF66"/>
                </a:solidFill>
                <a:latin typeface="Century Gothic" pitchFamily="34" charset="0"/>
              </a:rPr>
              <a:t>Obszar Krajobrazu </a:t>
            </a:r>
          </a:p>
          <a:p>
            <a:pPr algn="ctr"/>
            <a:r>
              <a:rPr lang="pl-PL" b="1" dirty="0">
                <a:solidFill>
                  <a:srgbClr val="FFFF66"/>
                </a:solidFill>
                <a:latin typeface="Century Gothic" pitchFamily="34" charset="0"/>
              </a:rPr>
              <a:t>Chronionego</a:t>
            </a:r>
          </a:p>
          <a:p>
            <a:pPr algn="ctr"/>
            <a:r>
              <a:rPr lang="pl-PL" b="1" dirty="0" err="1">
                <a:solidFill>
                  <a:srgbClr val="FFFF66"/>
                </a:solidFill>
                <a:latin typeface="Century Gothic" pitchFamily="34" charset="0"/>
              </a:rPr>
              <a:t>Jizerské</a:t>
            </a:r>
            <a:r>
              <a:rPr lang="pl-PL" b="1" dirty="0">
                <a:solidFill>
                  <a:srgbClr val="FFFF66"/>
                </a:solidFill>
                <a:latin typeface="Century Gothic" pitchFamily="34" charset="0"/>
              </a:rPr>
              <a:t> hory</a:t>
            </a:r>
          </a:p>
        </p:txBody>
      </p:sp>
      <p:sp>
        <p:nvSpPr>
          <p:cNvPr id="10" name="pole tekstowe 1"/>
          <p:cNvSpPr txBox="1">
            <a:spLocks noChangeArrowheads="1"/>
          </p:cNvSpPr>
          <p:nvPr/>
        </p:nvSpPr>
        <p:spPr bwMode="auto">
          <a:xfrm>
            <a:off x="5940152" y="5158933"/>
            <a:ext cx="3024336" cy="646331"/>
          </a:xfrm>
          <a:prstGeom prst="rect">
            <a:avLst/>
          </a:prstGeom>
          <a:solidFill>
            <a:srgbClr val="0000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b="1">
                <a:solidFill>
                  <a:srgbClr val="FFFF66"/>
                </a:solidFill>
                <a:latin typeface="Century Gothic" pitchFamily="34" charset="0"/>
              </a:rPr>
              <a:t>Nadleśnictwo </a:t>
            </a:r>
          </a:p>
          <a:p>
            <a:pPr algn="ctr"/>
            <a:r>
              <a:rPr lang="pl-PL" b="1">
                <a:solidFill>
                  <a:srgbClr val="FFFF66"/>
                </a:solidFill>
                <a:latin typeface="Century Gothic" pitchFamily="34" charset="0"/>
              </a:rPr>
              <a:t>Szklarska Poręba</a:t>
            </a:r>
          </a:p>
        </p:txBody>
      </p:sp>
      <p:sp>
        <p:nvSpPr>
          <p:cNvPr id="11" name="pole tekstowe 1"/>
          <p:cNvSpPr txBox="1">
            <a:spLocks noChangeArrowheads="1"/>
          </p:cNvSpPr>
          <p:nvPr/>
        </p:nvSpPr>
        <p:spPr bwMode="auto">
          <a:xfrm>
            <a:off x="5940152" y="4438853"/>
            <a:ext cx="3024336" cy="646331"/>
          </a:xfrm>
          <a:prstGeom prst="rect">
            <a:avLst/>
          </a:prstGeom>
          <a:solidFill>
            <a:srgbClr val="0000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b="1">
                <a:solidFill>
                  <a:srgbClr val="FFFF66"/>
                </a:solidFill>
                <a:latin typeface="Century Gothic" pitchFamily="34" charset="0"/>
              </a:rPr>
              <a:t>Dyrekcja Regionalna </a:t>
            </a:r>
          </a:p>
          <a:p>
            <a:pPr algn="ctr"/>
            <a:r>
              <a:rPr lang="pl-PL" b="1">
                <a:solidFill>
                  <a:srgbClr val="FFFF66"/>
                </a:solidFill>
                <a:latin typeface="Century Gothic" pitchFamily="34" charset="0"/>
              </a:rPr>
              <a:t>Lasów </a:t>
            </a:r>
            <a:r>
              <a:rPr lang="cs-CZ" b="1">
                <a:solidFill>
                  <a:srgbClr val="FFFF66"/>
                </a:solidFill>
                <a:latin typeface="Century Gothic" pitchFamily="34" charset="0"/>
              </a:rPr>
              <a:t>ČR </a:t>
            </a:r>
            <a:r>
              <a:rPr lang="pl-PL" b="1">
                <a:solidFill>
                  <a:srgbClr val="FFFF66"/>
                </a:solidFill>
                <a:latin typeface="Century Gothic" pitchFamily="34" charset="0"/>
              </a:rPr>
              <a:t>w Libercu</a:t>
            </a:r>
          </a:p>
        </p:txBody>
      </p:sp>
      <p:grpSp>
        <p:nvGrpSpPr>
          <p:cNvPr id="15" name="Group 21"/>
          <p:cNvGrpSpPr>
            <a:grpSpLocks/>
          </p:cNvGrpSpPr>
          <p:nvPr/>
        </p:nvGrpSpPr>
        <p:grpSpPr bwMode="auto">
          <a:xfrm>
            <a:off x="468313" y="6008688"/>
            <a:ext cx="8197850" cy="720725"/>
            <a:chOff x="22" y="3785"/>
            <a:chExt cx="5164" cy="454"/>
          </a:xfrm>
        </p:grpSpPr>
        <p:pic>
          <p:nvPicPr>
            <p:cNvPr id="16" name="Picture 2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16" y="3785"/>
              <a:ext cx="1050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" y="3785"/>
              <a:ext cx="3206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9"/>
            <p:cNvPicPr>
              <a:picLocks noChangeAspect="1" noChangeArrowheads="1"/>
            </p:cNvPicPr>
            <p:nvPr/>
          </p:nvPicPr>
          <p:blipFill>
            <a:blip r:embed="rId4" cstate="print"/>
            <a:srcRect l="60532"/>
            <a:stretch>
              <a:fillRect/>
            </a:stretch>
          </p:blipFill>
          <p:spPr bwMode="auto">
            <a:xfrm>
              <a:off x="3651" y="3785"/>
              <a:ext cx="1535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429000"/>
            <a:ext cx="5053193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60033" y="97468"/>
            <a:ext cx="8876463" cy="523220"/>
          </a:xfrm>
          <a:prstGeom prst="rect">
            <a:avLst/>
          </a:prstGeom>
          <a:solidFill>
            <a:schemeClr val="bg1">
              <a:alpha val="29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IPCN – gdzie?</a:t>
            </a:r>
            <a:endParaRPr lang="pl-PL" sz="28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980728"/>
            <a:ext cx="8864081" cy="5000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ipsa 4"/>
          <p:cNvSpPr/>
          <p:nvPr/>
        </p:nvSpPr>
        <p:spPr>
          <a:xfrm>
            <a:off x="395536" y="1556792"/>
            <a:ext cx="720080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7" name="Łącznik prosty ze strzałką 6"/>
          <p:cNvCxnSpPr>
            <a:stCxn id="5" idx="5"/>
          </p:cNvCxnSpPr>
          <p:nvPr/>
        </p:nvCxnSpPr>
        <p:spPr>
          <a:xfrm>
            <a:off x="1010163" y="2048493"/>
            <a:ext cx="7594285" cy="361275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ze strzałką 8"/>
          <p:cNvCxnSpPr/>
          <p:nvPr/>
        </p:nvCxnSpPr>
        <p:spPr>
          <a:xfrm flipV="1">
            <a:off x="1187624" y="1052736"/>
            <a:ext cx="2880320" cy="64807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2339752" y="1412776"/>
            <a:ext cx="88678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l-PL" b="1" i="1" dirty="0" smtClean="0">
                <a:solidFill>
                  <a:srgbClr val="FF0000"/>
                </a:solidFill>
              </a:rPr>
              <a:t>150 km</a:t>
            </a:r>
            <a:endParaRPr lang="pl-PL" b="1" i="1" dirty="0">
              <a:solidFill>
                <a:srgbClr val="FF0000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4572000" y="3429000"/>
            <a:ext cx="88517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l-PL" b="1" i="1" dirty="0" smtClean="0">
                <a:solidFill>
                  <a:srgbClr val="FF0000"/>
                </a:solidFill>
              </a:rPr>
              <a:t>400 km</a:t>
            </a:r>
            <a:endParaRPr lang="pl-PL" b="1" i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989394"/>
            <a:ext cx="3600400" cy="261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752365"/>
            <a:ext cx="3078088" cy="3180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60033" y="97468"/>
            <a:ext cx="8876463" cy="523220"/>
          </a:xfrm>
          <a:prstGeom prst="rect">
            <a:avLst/>
          </a:prstGeom>
          <a:solidFill>
            <a:schemeClr val="bg1">
              <a:alpha val="29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Długa droga do IPCN</a:t>
            </a:r>
            <a:endParaRPr lang="pl-PL" sz="2800" i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794" y="3789040"/>
            <a:ext cx="8058411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44824"/>
            <a:ext cx="3024336" cy="2170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Obraz 13" descr="IMG_52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93208" y="1837992"/>
            <a:ext cx="5815296" cy="2167072"/>
          </a:xfrm>
          <a:prstGeom prst="rect">
            <a:avLst/>
          </a:prstGeom>
        </p:spPr>
      </p:pic>
      <p:grpSp>
        <p:nvGrpSpPr>
          <p:cNvPr id="12" name="Grupa 11"/>
          <p:cNvGrpSpPr/>
          <p:nvPr/>
        </p:nvGrpSpPr>
        <p:grpSpPr>
          <a:xfrm>
            <a:off x="827584" y="764704"/>
            <a:ext cx="7048300" cy="1571982"/>
            <a:chOff x="1331640" y="620688"/>
            <a:chExt cx="7048300" cy="1571982"/>
          </a:xfrm>
        </p:grpSpPr>
        <p:sp>
          <p:nvSpPr>
            <p:cNvPr id="3" name="pole tekstowe 2"/>
            <p:cNvSpPr txBox="1"/>
            <p:nvPr/>
          </p:nvSpPr>
          <p:spPr>
            <a:xfrm>
              <a:off x="3059832" y="1124744"/>
              <a:ext cx="146065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4000" b="1" i="1" dirty="0" smtClean="0"/>
                <a:t>1974?</a:t>
              </a:r>
              <a:endParaRPr lang="pl-PL" sz="4000" b="1" i="1" dirty="0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1331640" y="980728"/>
              <a:ext cx="119295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3200" i="1" dirty="0" smtClean="0">
                  <a:latin typeface="Dutch801 Rm BT" pitchFamily="18" charset="0"/>
                </a:rPr>
                <a:t>1300?</a:t>
              </a:r>
              <a:endParaRPr lang="pl-PL" sz="3200" i="1" dirty="0">
                <a:latin typeface="Dutch801 Rm BT" pitchFamily="18" charset="0"/>
              </a:endParaRPr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932040" y="1484784"/>
              <a:ext cx="12795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4000" dirty="0" smtClean="0">
                  <a:latin typeface="Aharoni" pitchFamily="2" charset="-79"/>
                  <a:cs typeface="Aharoni" pitchFamily="2" charset="-79"/>
                </a:rPr>
                <a:t>1993?</a:t>
              </a:r>
              <a:endParaRPr lang="pl-PL" sz="4000" dirty="0">
                <a:latin typeface="Aharoni" pitchFamily="2" charset="-79"/>
                <a:cs typeface="Aharoni" pitchFamily="2" charset="-79"/>
              </a:endParaRPr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5796136" y="620688"/>
              <a:ext cx="19415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800" dirty="0" smtClean="0">
                  <a:latin typeface="Sylfaen" pitchFamily="18" charset="0"/>
                </a:rPr>
                <a:t>1999, 2000?</a:t>
              </a:r>
              <a:endParaRPr lang="pl-PL" sz="2800" dirty="0">
                <a:latin typeface="Sylfaen" pitchFamily="18" charset="0"/>
              </a:endParaRPr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2627784" y="764704"/>
              <a:ext cx="8226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000" b="1" dirty="0" smtClean="0"/>
                <a:t>1947?</a:t>
              </a:r>
              <a:endParaRPr lang="pl-PL" sz="2000" b="1" dirty="0"/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7020272" y="1412776"/>
              <a:ext cx="13596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800" dirty="0" smtClean="0">
                  <a:latin typeface="Arial Black" pitchFamily="34" charset="0"/>
                  <a:cs typeface="Aharoni" pitchFamily="2" charset="-79"/>
                </a:rPr>
                <a:t>2006?</a:t>
              </a:r>
              <a:endParaRPr lang="pl-PL" sz="2800" dirty="0">
                <a:latin typeface="Arial Black" pitchFamily="34" charset="0"/>
                <a:cs typeface="Aharoni" pitchFamily="2" charset="-79"/>
              </a:endParaRPr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7984" y="836712"/>
              <a:ext cx="10021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800" dirty="0" smtClean="0">
                  <a:latin typeface="Arial Narrow" pitchFamily="34" charset="0"/>
                </a:rPr>
                <a:t>1992?</a:t>
              </a:r>
              <a:endParaRPr lang="pl-PL" sz="2800" dirty="0">
                <a:latin typeface="Arial Narrow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60033" y="97468"/>
            <a:ext cx="8876463" cy="523220"/>
          </a:xfrm>
          <a:prstGeom prst="rect">
            <a:avLst/>
          </a:prstGeom>
          <a:solidFill>
            <a:schemeClr val="bg1">
              <a:alpha val="29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Długa droga do IPCN</a:t>
            </a:r>
            <a:endParaRPr lang="pl-PL" sz="2800" i="1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3059832" y="6237312"/>
            <a:ext cx="2880320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dirty="0" smtClean="0"/>
              <a:t>Poznajemy</a:t>
            </a:r>
            <a:r>
              <a:rPr lang="pl-PL" b="1" dirty="0" smtClean="0"/>
              <a:t> Stacha </a:t>
            </a:r>
            <a:r>
              <a:rPr lang="pl-PL" b="1" dirty="0" err="1" smtClean="0"/>
              <a:t>Kornafela</a:t>
            </a:r>
            <a:endParaRPr lang="pl-PL" b="1" dirty="0"/>
          </a:p>
        </p:txBody>
      </p:sp>
      <p:pic>
        <p:nvPicPr>
          <p:cNvPr id="16" name="Obraz 15" descr="IMG_60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028733"/>
            <a:ext cx="7488832" cy="4992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60033" y="97468"/>
            <a:ext cx="8876463" cy="523220"/>
          </a:xfrm>
          <a:prstGeom prst="rect">
            <a:avLst/>
          </a:prstGeom>
          <a:solidFill>
            <a:schemeClr val="bg1">
              <a:alpha val="29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Długa droga do IPCN</a:t>
            </a:r>
            <a:endParaRPr lang="pl-PL" sz="2800" i="1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3851920" y="6237312"/>
            <a:ext cx="4896544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dirty="0" smtClean="0"/>
              <a:t>wiosna 2006 r.: Poznajemy </a:t>
            </a:r>
            <a:r>
              <a:rPr lang="pl-PL" b="1" dirty="0" smtClean="0"/>
              <a:t>Tomka L. Czarneckiego</a:t>
            </a:r>
            <a:endParaRPr lang="pl-PL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050576"/>
            <a:ext cx="4248472" cy="497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124744"/>
            <a:ext cx="208823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140968"/>
            <a:ext cx="3235457" cy="2426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827584" y="5733256"/>
            <a:ext cx="2233304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b="1" dirty="0" smtClean="0"/>
              <a:t>I OSA, Zieleniec 2006 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IMG_18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268760"/>
            <a:ext cx="4608512" cy="3072341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60033" y="97468"/>
            <a:ext cx="8876463" cy="523220"/>
          </a:xfrm>
          <a:prstGeom prst="rect">
            <a:avLst/>
          </a:prstGeom>
          <a:solidFill>
            <a:schemeClr val="bg1">
              <a:alpha val="29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Długa droga do IPCN </a:t>
            </a:r>
            <a:endParaRPr lang="pl-PL" sz="2800" i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95536" y="836712"/>
            <a:ext cx="5793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wrzesień 2007 – II Ogólnopolskie Spotkania Astronomiczne</a:t>
            </a:r>
            <a:endParaRPr lang="pl-PL" b="1" dirty="0"/>
          </a:p>
        </p:txBody>
      </p:sp>
      <p:pic>
        <p:nvPicPr>
          <p:cNvPr id="5" name="Obraz 4" descr="IMG_18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76464" y="3501347"/>
            <a:ext cx="4860032" cy="3240021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5148064" y="1628800"/>
            <a:ext cx="38211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Pierwsze OSA po przeniesieniu z </a:t>
            </a:r>
          </a:p>
          <a:p>
            <a:r>
              <a:rPr lang="pl-PL" dirty="0" smtClean="0"/>
              <a:t>Zieleńca. </a:t>
            </a:r>
          </a:p>
          <a:p>
            <a:endParaRPr lang="pl-PL" dirty="0" smtClean="0"/>
          </a:p>
          <a:p>
            <a:r>
              <a:rPr lang="pl-PL" dirty="0" smtClean="0"/>
              <a:t>Poznaliśmy definicję „Izerskiej pogody”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251520" y="4869160"/>
            <a:ext cx="39605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Całą energię przelaliśmy na rozmowy</a:t>
            </a:r>
          </a:p>
          <a:p>
            <a:r>
              <a:rPr lang="pl-PL" dirty="0" smtClean="0"/>
              <a:t>i pomysły. </a:t>
            </a:r>
          </a:p>
          <a:p>
            <a:endParaRPr lang="pl-PL" dirty="0" smtClean="0"/>
          </a:p>
          <a:p>
            <a:r>
              <a:rPr lang="pl-PL" dirty="0" smtClean="0"/>
              <a:t>Narodziła się idea Szkolnych Warsztatów</a:t>
            </a:r>
          </a:p>
          <a:p>
            <a:r>
              <a:rPr lang="pl-PL" dirty="0" smtClean="0"/>
              <a:t>Astronomicznych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60033" y="97468"/>
            <a:ext cx="8876463" cy="523220"/>
          </a:xfrm>
          <a:prstGeom prst="rect">
            <a:avLst/>
          </a:prstGeom>
          <a:solidFill>
            <a:schemeClr val="bg1">
              <a:alpha val="29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Długa droga do IPCN </a:t>
            </a:r>
            <a:endParaRPr lang="pl-PL" sz="2800" i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95536" y="836712"/>
            <a:ext cx="5014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listopad 2007 – I Szkolne Warsztaty Astronomiczne</a:t>
            </a:r>
            <a:endParaRPr lang="pl-PL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5148064" y="1628800"/>
            <a:ext cx="36379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Pierwsze SWA z uczniami z LO nr XVII</a:t>
            </a:r>
          </a:p>
          <a:p>
            <a:r>
              <a:rPr lang="pl-PL" dirty="0" smtClean="0"/>
              <a:t>we Wrocławiu. </a:t>
            </a:r>
          </a:p>
          <a:p>
            <a:endParaRPr lang="pl-PL" dirty="0" smtClean="0"/>
          </a:p>
          <a:p>
            <a:r>
              <a:rPr lang="pl-PL" dirty="0" smtClean="0"/>
              <a:t>Nadal poznawaliśmy </a:t>
            </a:r>
          </a:p>
          <a:p>
            <a:r>
              <a:rPr lang="pl-PL" dirty="0" smtClean="0"/>
              <a:t>definicję „Izerskiej pogody”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251520" y="4869160"/>
            <a:ext cx="38891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Całą energię przelaliśmy na rozmowy</a:t>
            </a:r>
          </a:p>
          <a:p>
            <a:r>
              <a:rPr lang="pl-PL" dirty="0" smtClean="0"/>
              <a:t>i pomysły. </a:t>
            </a:r>
          </a:p>
          <a:p>
            <a:endParaRPr lang="pl-PL" dirty="0" smtClean="0"/>
          </a:p>
          <a:p>
            <a:r>
              <a:rPr lang="pl-PL" dirty="0" smtClean="0"/>
              <a:t>Narodziła się idea „Projektów Izerskich”</a:t>
            </a:r>
            <a:endParaRPr lang="pl-PL" dirty="0"/>
          </a:p>
        </p:txBody>
      </p:sp>
      <p:pic>
        <p:nvPicPr>
          <p:cNvPr id="11" name="Obraz 10" descr="P11404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3529977"/>
            <a:ext cx="4722000" cy="3139383"/>
          </a:xfrm>
          <a:prstGeom prst="rect">
            <a:avLst/>
          </a:prstGeom>
        </p:spPr>
      </p:pic>
      <p:pic>
        <p:nvPicPr>
          <p:cNvPr id="10" name="Obraz 9" descr="P11403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340768"/>
            <a:ext cx="4862129" cy="3240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60033" y="97468"/>
            <a:ext cx="8876463" cy="523220"/>
          </a:xfrm>
          <a:prstGeom prst="rect">
            <a:avLst/>
          </a:prstGeom>
          <a:solidFill>
            <a:schemeClr val="bg1">
              <a:alpha val="29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Długa droga do IPCN</a:t>
            </a:r>
            <a:endParaRPr lang="pl-PL" sz="2800" i="1" dirty="0"/>
          </a:p>
        </p:txBody>
      </p:sp>
      <p:sp>
        <p:nvSpPr>
          <p:cNvPr id="3" name="Prostokąt 2"/>
          <p:cNvSpPr/>
          <p:nvPr/>
        </p:nvSpPr>
        <p:spPr>
          <a:xfrm>
            <a:off x="323528" y="98072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 smtClean="0"/>
              <a:t>14.12.2007r.: </a:t>
            </a:r>
            <a:r>
              <a:rPr lang="pl-PL" dirty="0" smtClean="0"/>
              <a:t>Spotkanie w Nadleśnictwie Szklarska Poręba, w którym udział wzięli Sylwek i Grzesiek. Powstał pomysł utworzenia parku ciemnego nieba w dolinie Izery i </a:t>
            </a:r>
            <a:r>
              <a:rPr lang="pl-PL" dirty="0" err="1" smtClean="0"/>
              <a:t>Jizerki</a:t>
            </a:r>
            <a:r>
              <a:rPr lang="pl-PL" dirty="0" smtClean="0"/>
              <a:t>.</a:t>
            </a:r>
            <a:endParaRPr lang="pl-PL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052736"/>
            <a:ext cx="3821523" cy="5178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ole tekstowe 5"/>
          <p:cNvSpPr txBox="1"/>
          <p:nvPr/>
        </p:nvSpPr>
        <p:spPr>
          <a:xfrm>
            <a:off x="5148064" y="6309320"/>
            <a:ext cx="3365238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dirty="0" smtClean="0"/>
              <a:t>Poznajemy</a:t>
            </a:r>
            <a:r>
              <a:rPr lang="pl-PL" b="1" dirty="0" smtClean="0"/>
              <a:t> Zbyszka Kamińskiego</a:t>
            </a:r>
            <a:endParaRPr lang="pl-PL" b="1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2348880"/>
            <a:ext cx="300039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pole tekstowe 7"/>
          <p:cNvSpPr txBox="1"/>
          <p:nvPr/>
        </p:nvSpPr>
        <p:spPr>
          <a:xfrm>
            <a:off x="2422982" y="4333754"/>
            <a:ext cx="1908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Grzesiek Żakowicz</a:t>
            </a:r>
            <a:endParaRPr lang="pl-PL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427737"/>
            <a:ext cx="1864047" cy="2656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pole tekstowe 9"/>
          <p:cNvSpPr txBox="1"/>
          <p:nvPr/>
        </p:nvSpPr>
        <p:spPr>
          <a:xfrm>
            <a:off x="323528" y="6084004"/>
            <a:ext cx="2017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Sylwek </a:t>
            </a:r>
            <a:r>
              <a:rPr lang="pl-PL" b="1" dirty="0" err="1" smtClean="0"/>
              <a:t>Kołomański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416</Words>
  <Application>Microsoft Office PowerPoint</Application>
  <PresentationFormat>Pokaz na ekranie (4:3)</PresentationFormat>
  <Paragraphs>96</Paragraphs>
  <Slides>18</Slides>
  <Notes>3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19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Tomek</dc:creator>
  <cp:lastModifiedBy>Tomek</cp:lastModifiedBy>
  <cp:revision>47</cp:revision>
  <dcterms:created xsi:type="dcterms:W3CDTF">2011-11-16T20:37:13Z</dcterms:created>
  <dcterms:modified xsi:type="dcterms:W3CDTF">2011-11-19T09:04:55Z</dcterms:modified>
</cp:coreProperties>
</file>