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8" r:id="rId3"/>
    <p:sldId id="259" r:id="rId4"/>
    <p:sldId id="260" r:id="rId5"/>
    <p:sldId id="262" r:id="rId6"/>
    <p:sldId id="288" r:id="rId7"/>
    <p:sldId id="263" r:id="rId8"/>
    <p:sldId id="289" r:id="rId9"/>
    <p:sldId id="290" r:id="rId10"/>
    <p:sldId id="264" r:id="rId11"/>
    <p:sldId id="265" r:id="rId12"/>
    <p:sldId id="292" r:id="rId13"/>
    <p:sldId id="293" r:id="rId14"/>
    <p:sldId id="294" r:id="rId15"/>
    <p:sldId id="295" r:id="rId16"/>
    <p:sldId id="291" r:id="rId17"/>
    <p:sldId id="268" r:id="rId18"/>
    <p:sldId id="273" r:id="rId19"/>
    <p:sldId id="274" r:id="rId20"/>
    <p:sldId id="275" r:id="rId21"/>
    <p:sldId id="269" r:id="rId22"/>
    <p:sldId id="296" r:id="rId23"/>
    <p:sldId id="270" r:id="rId24"/>
    <p:sldId id="272" r:id="rId25"/>
    <p:sldId id="271" r:id="rId26"/>
    <p:sldId id="277" r:id="rId27"/>
    <p:sldId id="279" r:id="rId28"/>
    <p:sldId id="297" r:id="rId29"/>
    <p:sldId id="282" r:id="rId30"/>
    <p:sldId id="298" r:id="rId3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1109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B36A74-6E92-40FF-A9BE-20E02EFC848A}" type="datetimeFigureOut">
              <a:rPr lang="pl-PL" smtClean="0"/>
              <a:t>2013-07-08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D4CF94-8347-441B-9896-B4F8A961C1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5133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4CF94-8347-441B-9896-B4F8A961C134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4337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B33943-B714-4715-BFBA-A7D9D8B02C04}" type="slidenum">
              <a:rPr lang="pl-PL" smtClean="0"/>
              <a:pPr>
                <a:defRPr/>
              </a:pPr>
              <a:t>26</a:t>
            </a:fld>
            <a:endParaRPr lang="pl-PL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9pPr>
          </a:lstStyle>
          <a:p>
            <a:pPr algn="r"/>
            <a:fld id="{AE466AC0-76D2-4256-B963-5B13DABCAD32}" type="slidenum">
              <a:rPr lang="pl-PL" sz="1200">
                <a:solidFill>
                  <a:schemeClr val="tx1"/>
                </a:solidFill>
                <a:latin typeface="Times New Roman" pitchFamily="18" charset="0"/>
              </a:rPr>
              <a:pPr algn="r"/>
              <a:t>27</a:t>
            </a:fld>
            <a:endParaRPr lang="pl-PL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9pPr>
          </a:lstStyle>
          <a:p>
            <a:pPr algn="r"/>
            <a:fld id="{AE466AC0-76D2-4256-B963-5B13DABCAD32}" type="slidenum">
              <a:rPr lang="pl-PL" sz="1200">
                <a:solidFill>
                  <a:schemeClr val="tx1"/>
                </a:solidFill>
                <a:latin typeface="Times New Roman" pitchFamily="18" charset="0"/>
              </a:rPr>
              <a:pPr algn="r"/>
              <a:t>28</a:t>
            </a:fld>
            <a:endParaRPr lang="pl-PL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63A48D-F796-4040-BE09-716827E5B016}" type="slidenum">
              <a:rPr lang="pl-PL" smtClean="0"/>
              <a:pPr>
                <a:defRPr/>
              </a:pPr>
              <a:t>29</a:t>
            </a:fld>
            <a:endParaRPr lang="pl-PL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2013-07-08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2013-07-08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2013-07-08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2013-07-08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2013-07-08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2013-07-08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2013-07-08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2013-07-08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2013-07-08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2013-07-08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2013-07-08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/>
              <a:t>2013-07-08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wmf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gif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23528" y="332656"/>
            <a:ext cx="5542608" cy="52322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sz="2800" b="1" i="1" dirty="0" smtClean="0"/>
              <a:t>Liczmy gwiazdy, dopóki jest co liczyć</a:t>
            </a:r>
            <a:endParaRPr lang="pl-PL" sz="2800" b="1" i="1" dirty="0"/>
          </a:p>
        </p:txBody>
      </p:sp>
      <p:sp>
        <p:nvSpPr>
          <p:cNvPr id="2" name="pole tekstowe 1"/>
          <p:cNvSpPr txBox="1"/>
          <p:nvPr/>
        </p:nvSpPr>
        <p:spPr>
          <a:xfrm>
            <a:off x="5796136" y="5301208"/>
            <a:ext cx="3018199" cy="1200329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b="1" dirty="0" smtClean="0"/>
              <a:t>Tomasz Mrozek</a:t>
            </a:r>
          </a:p>
          <a:p>
            <a:endParaRPr lang="pl-PL" b="1" dirty="0"/>
          </a:p>
          <a:p>
            <a:r>
              <a:rPr lang="pl-PL" b="1" dirty="0" smtClean="0"/>
              <a:t>Instytut Astronomiczny </a:t>
            </a:r>
            <a:r>
              <a:rPr lang="pl-PL" b="1" dirty="0" err="1" smtClean="0"/>
              <a:t>UWr</a:t>
            </a:r>
            <a:endParaRPr lang="pl-PL" b="1" dirty="0" smtClean="0"/>
          </a:p>
          <a:p>
            <a:r>
              <a:rPr lang="pl-PL" b="1" dirty="0" smtClean="0"/>
              <a:t>Zakład Fizyki Słońca, CBK PAN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209358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7504" y="116632"/>
            <a:ext cx="8928992" cy="40011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i="1" dirty="0" smtClean="0"/>
              <a:t>Rozwiązanie</a:t>
            </a:r>
            <a:endParaRPr lang="pl-PL" sz="2000" i="1" dirty="0"/>
          </a:p>
        </p:txBody>
      </p:sp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251271" y="1125299"/>
            <a:ext cx="87852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9387" eaLnBrk="0" hangingPunct="0">
              <a:spcBef>
                <a:spcPts val="600"/>
              </a:spcBef>
              <a:buClr>
                <a:srgbClr val="F79646"/>
              </a:buClr>
              <a:defRPr/>
            </a:pPr>
            <a:r>
              <a:rPr lang="pl-PL" sz="1800" dirty="0" smtClean="0">
                <a:latin typeface="Calibri" pitchFamily="34" charset="0"/>
                <a:cs typeface="Arial" pitchFamily="34" charset="0"/>
              </a:rPr>
              <a:t>Ochrona </a:t>
            </a:r>
            <a:r>
              <a:rPr lang="pl-PL" sz="1800" dirty="0">
                <a:latin typeface="Calibri" pitchFamily="34" charset="0"/>
                <a:cs typeface="Arial" pitchFamily="34" charset="0"/>
              </a:rPr>
              <a:t>ciemności tak jak innych części przyrody</a:t>
            </a:r>
          </a:p>
        </p:txBody>
      </p:sp>
      <p:pic>
        <p:nvPicPr>
          <p:cNvPr id="4" name="Obraz 3" descr="parki-cn-mapa.jpg"/>
          <p:cNvPicPr>
            <a:picLocks noChangeAspect="1"/>
          </p:cNvPicPr>
          <p:nvPr/>
        </p:nvPicPr>
        <p:blipFill>
          <a:blip r:embed="rId2" cstate="print"/>
          <a:srcRect t="9366" b="7902"/>
          <a:stretch>
            <a:fillRect/>
          </a:stretch>
        </p:blipFill>
        <p:spPr>
          <a:xfrm>
            <a:off x="36504" y="2162906"/>
            <a:ext cx="9072000" cy="3786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ttp://www.pc.gc.ca/eng/pn-np/nb/fundy/natcul/~/media/pn-np/nb/fundy/p-r/RASC_340_EN.ashx?w=340&amp;h=221&amp;as=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1625" y="5284788"/>
            <a:ext cx="2241550" cy="1457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Obraz 5" descr="logo_Izerski Park Ciemnego Nieba_full kolor_72dp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2138" y="5611813"/>
            <a:ext cx="3240087" cy="1130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4" descr="http://www.izera-darksky.eu/dark/Mont_Megantic_tablic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4888" y="404813"/>
            <a:ext cx="3240087" cy="21796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6" descr="http://poloniny.svetelneznecistenie.sk/wordpress/wp-content/uploads/logo_dspp_200-150x15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75" y="5516563"/>
            <a:ext cx="1260475" cy="1260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91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7504" y="116632"/>
            <a:ext cx="8928992" cy="40011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i="1" dirty="0" smtClean="0"/>
              <a:t>Najbliższe obszary ciemnego nieba</a:t>
            </a:r>
            <a:endParaRPr lang="pl-PL" sz="2000" i="1" dirty="0"/>
          </a:p>
        </p:txBody>
      </p:sp>
      <p:grpSp>
        <p:nvGrpSpPr>
          <p:cNvPr id="4" name="Grupa 27"/>
          <p:cNvGrpSpPr>
            <a:grpSpLocks/>
          </p:cNvGrpSpPr>
          <p:nvPr/>
        </p:nvGrpSpPr>
        <p:grpSpPr bwMode="auto">
          <a:xfrm>
            <a:off x="36513" y="765175"/>
            <a:ext cx="9072562" cy="6088677"/>
            <a:chOff x="36504" y="476672"/>
            <a:chExt cx="9072000" cy="608866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504" y="937046"/>
              <a:ext cx="9072000" cy="512444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" name="pole tekstowe 5"/>
            <p:cNvSpPr txBox="1"/>
            <p:nvPr/>
          </p:nvSpPr>
          <p:spPr>
            <a:xfrm>
              <a:off x="6587710" y="611610"/>
              <a:ext cx="1292145" cy="369886"/>
            </a:xfrm>
            <a:prstGeom prst="rect">
              <a:avLst/>
            </a:prstGeom>
            <a:noFill/>
          </p:spPr>
          <p:txBody>
            <a:bodyPr wrap="none" lIns="91368" tIns="45683" rIns="91368" bIns="45683">
              <a:spAutoFit/>
            </a:bodyPr>
            <a:lstStyle/>
            <a:p>
              <a:pPr algn="ctr">
                <a:defRPr/>
              </a:pPr>
              <a:r>
                <a:rPr lang="cs-CZ" dirty="0">
                  <a:latin typeface="Arial" pitchFamily="34" charset="0"/>
                  <a:cs typeface="Arial" pitchFamily="34" charset="0"/>
                </a:rPr>
                <a:t>Warszawa</a:t>
              </a:r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3276390" y="611610"/>
              <a:ext cx="2055686" cy="369886"/>
            </a:xfrm>
            <a:prstGeom prst="rect">
              <a:avLst/>
            </a:prstGeom>
            <a:noFill/>
          </p:spPr>
          <p:txBody>
            <a:bodyPr wrap="none" lIns="91368" tIns="45683" rIns="91368" bIns="45683">
              <a:spAutoFit/>
            </a:bodyPr>
            <a:lstStyle/>
            <a:p>
              <a:pPr algn="ctr">
                <a:defRPr/>
              </a:pPr>
              <a:r>
                <a:rPr lang="cs-CZ" dirty="0">
                  <a:latin typeface="Arial" pitchFamily="34" charset="0"/>
                  <a:cs typeface="Arial" pitchFamily="34" charset="0"/>
                </a:rPr>
                <a:t>Ostrava, Katowice</a:t>
              </a:r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1979484" y="611610"/>
              <a:ext cx="1065146" cy="369886"/>
            </a:xfrm>
            <a:prstGeom prst="rect">
              <a:avLst/>
            </a:prstGeom>
            <a:noFill/>
          </p:spPr>
          <p:txBody>
            <a:bodyPr wrap="none" lIns="91368" tIns="45683" rIns="91368" bIns="45683">
              <a:spAutoFit/>
            </a:bodyPr>
            <a:lstStyle/>
            <a:p>
              <a:pPr algn="ctr">
                <a:defRPr/>
              </a:pPr>
              <a:r>
                <a:rPr lang="cs-CZ" dirty="0">
                  <a:latin typeface="Arial" pitchFamily="34" charset="0"/>
                  <a:cs typeface="Arial" pitchFamily="34" charset="0"/>
                </a:rPr>
                <a:t>Wrocław</a:t>
              </a:r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323823" y="6021800"/>
              <a:ext cx="800050" cy="368299"/>
            </a:xfrm>
            <a:prstGeom prst="rect">
              <a:avLst/>
            </a:prstGeom>
            <a:noFill/>
          </p:spPr>
          <p:txBody>
            <a:bodyPr wrap="none" lIns="91368" tIns="45683" rIns="91368" bIns="45683">
              <a:spAutoFit/>
            </a:bodyPr>
            <a:lstStyle/>
            <a:p>
              <a:pPr algn="ctr">
                <a:defRPr/>
              </a:pPr>
              <a:r>
                <a:rPr lang="cs-CZ" dirty="0">
                  <a:latin typeface="Arial" pitchFamily="34" charset="0"/>
                  <a:cs typeface="Arial" pitchFamily="34" charset="0"/>
                </a:rPr>
                <a:t>Praha</a:t>
              </a:r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1547710" y="6021800"/>
              <a:ext cx="671470" cy="368299"/>
            </a:xfrm>
            <a:prstGeom prst="rect">
              <a:avLst/>
            </a:prstGeom>
            <a:noFill/>
          </p:spPr>
          <p:txBody>
            <a:bodyPr wrap="none" lIns="91368" tIns="45683" rIns="91368" bIns="45683">
              <a:spAutoFit/>
            </a:bodyPr>
            <a:lstStyle/>
            <a:p>
              <a:pPr algn="ctr">
                <a:defRPr/>
              </a:pPr>
              <a:r>
                <a:rPr lang="cs-CZ" dirty="0">
                  <a:latin typeface="Arial" pitchFamily="34" charset="0"/>
                  <a:cs typeface="Arial" pitchFamily="34" charset="0"/>
                </a:rPr>
                <a:t>Brno</a:t>
              </a: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3230356" y="6012275"/>
              <a:ext cx="1196901" cy="368299"/>
            </a:xfrm>
            <a:prstGeom prst="rect">
              <a:avLst/>
            </a:prstGeom>
            <a:noFill/>
          </p:spPr>
          <p:txBody>
            <a:bodyPr wrap="none" lIns="91368" tIns="45683" rIns="91368" bIns="45683">
              <a:spAutoFit/>
            </a:bodyPr>
            <a:lstStyle/>
            <a:p>
              <a:pPr algn="ctr">
                <a:defRPr/>
              </a:pPr>
              <a:r>
                <a:rPr lang="cs-CZ" dirty="0">
                  <a:latin typeface="Arial" pitchFamily="34" charset="0"/>
                  <a:cs typeface="Arial" pitchFamily="34" charset="0"/>
                </a:rPr>
                <a:t>Bratislava</a:t>
              </a:r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5994022" y="6021800"/>
              <a:ext cx="954029" cy="368299"/>
            </a:xfrm>
            <a:prstGeom prst="rect">
              <a:avLst/>
            </a:prstGeom>
            <a:noFill/>
          </p:spPr>
          <p:txBody>
            <a:bodyPr wrap="none" lIns="91368" tIns="45683" rIns="91368" bIns="45683">
              <a:spAutoFit/>
            </a:bodyPr>
            <a:lstStyle/>
            <a:p>
              <a:pPr algn="ctr">
                <a:defRPr/>
              </a:pPr>
              <a:r>
                <a:rPr lang="cs-CZ" dirty="0">
                  <a:latin typeface="Arial" pitchFamily="34" charset="0"/>
                  <a:cs typeface="Arial" pitchFamily="34" charset="0"/>
                </a:rPr>
                <a:t>Kraków</a:t>
              </a:r>
            </a:p>
          </p:txBody>
        </p:sp>
        <p:cxnSp>
          <p:nvCxnSpPr>
            <p:cNvPr id="13" name="Łącznik prosty ze strzałką 12"/>
            <p:cNvCxnSpPr>
              <a:stCxn id="8" idx="2"/>
            </p:cNvCxnSpPr>
            <p:nvPr/>
          </p:nvCxnSpPr>
          <p:spPr bwMode="auto">
            <a:xfrm>
              <a:off x="2512851" y="981496"/>
              <a:ext cx="690519" cy="1727197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" name="Łącznik prosty ze strzałką 13"/>
            <p:cNvCxnSpPr>
              <a:stCxn id="7" idx="2"/>
            </p:cNvCxnSpPr>
            <p:nvPr/>
          </p:nvCxnSpPr>
          <p:spPr bwMode="auto">
            <a:xfrm>
              <a:off x="4305027" y="981496"/>
              <a:ext cx="195251" cy="295115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" name="Łącznik prosty ze strzałką 14"/>
            <p:cNvCxnSpPr>
              <a:stCxn id="7" idx="2"/>
            </p:cNvCxnSpPr>
            <p:nvPr/>
          </p:nvCxnSpPr>
          <p:spPr bwMode="auto">
            <a:xfrm>
              <a:off x="4305027" y="981496"/>
              <a:ext cx="842911" cy="251935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" name="Łącznik prosty ze strzałką 15"/>
            <p:cNvCxnSpPr>
              <a:stCxn id="6" idx="2"/>
            </p:cNvCxnSpPr>
            <p:nvPr/>
          </p:nvCxnSpPr>
          <p:spPr bwMode="auto">
            <a:xfrm flipH="1">
              <a:off x="7163937" y="981496"/>
              <a:ext cx="69846" cy="503237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" name="Łącznik prosty ze strzałką 16"/>
            <p:cNvCxnSpPr>
              <a:stCxn id="9" idx="0"/>
            </p:cNvCxnSpPr>
            <p:nvPr/>
          </p:nvCxnSpPr>
          <p:spPr bwMode="auto">
            <a:xfrm flipV="1">
              <a:off x="723848" y="4013616"/>
              <a:ext cx="31748" cy="2008184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8" name="Łącznik prosty ze strzałką 17"/>
            <p:cNvCxnSpPr>
              <a:stCxn id="10" idx="0"/>
            </p:cNvCxnSpPr>
            <p:nvPr/>
          </p:nvCxnSpPr>
          <p:spPr bwMode="auto">
            <a:xfrm flipV="1">
              <a:off x="1884240" y="4797839"/>
              <a:ext cx="887357" cy="122396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9" name="Łącznik prosty ze strzałką 18"/>
            <p:cNvCxnSpPr>
              <a:stCxn id="11" idx="0"/>
            </p:cNvCxnSpPr>
            <p:nvPr/>
          </p:nvCxnSpPr>
          <p:spPr bwMode="auto">
            <a:xfrm flipH="1" flipV="1">
              <a:off x="3563710" y="5732875"/>
              <a:ext cx="265096" cy="279399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0" name="Łącznik prosty ze strzałką 19"/>
            <p:cNvCxnSpPr>
              <a:stCxn id="12" idx="0"/>
            </p:cNvCxnSpPr>
            <p:nvPr/>
          </p:nvCxnSpPr>
          <p:spPr bwMode="auto">
            <a:xfrm flipH="1" flipV="1">
              <a:off x="6155937" y="4077115"/>
              <a:ext cx="315893" cy="1944684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21" name="pole tekstowe 44"/>
            <p:cNvSpPr txBox="1">
              <a:spLocks noChangeArrowheads="1"/>
            </p:cNvSpPr>
            <p:nvPr/>
          </p:nvSpPr>
          <p:spPr bwMode="auto">
            <a:xfrm>
              <a:off x="142512" y="476672"/>
              <a:ext cx="1702652" cy="400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68" tIns="45683" rIns="91368" bIns="45683">
              <a:spAutoFit/>
            </a:bodyPr>
            <a:lstStyle>
              <a:lvl1pPr eaLnBrk="0" hangingPunct="0">
                <a:defRPr sz="2000">
                  <a:solidFill>
                    <a:srgbClr val="CCFF66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rgbClr val="CCFF66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rgbClr val="CCFF66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rgbClr val="CCFF66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rgbClr val="CCFF66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CCFF66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CCFF66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CCFF66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CCFF66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cs-CZ" b="1" i="1">
                  <a:solidFill>
                    <a:schemeClr val="tx1"/>
                  </a:solidFill>
                  <a:latin typeface="Arial" charset="0"/>
                </a:rPr>
                <a:t>IPCN / JOTO</a:t>
              </a:r>
            </a:p>
          </p:txBody>
        </p:sp>
        <p:sp>
          <p:nvSpPr>
            <p:cNvPr id="22" name="pole tekstowe 45"/>
            <p:cNvSpPr txBox="1">
              <a:spLocks noChangeArrowheads="1"/>
            </p:cNvSpPr>
            <p:nvPr/>
          </p:nvSpPr>
          <p:spPr bwMode="auto">
            <a:xfrm>
              <a:off x="4737617" y="6156087"/>
              <a:ext cx="920434" cy="400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68" tIns="45683" rIns="91368" bIns="45683">
              <a:spAutoFit/>
            </a:bodyPr>
            <a:lstStyle>
              <a:lvl1pPr eaLnBrk="0" hangingPunct="0">
                <a:defRPr sz="2000">
                  <a:solidFill>
                    <a:srgbClr val="CCFF66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rgbClr val="CCFF66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rgbClr val="CCFF66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rgbClr val="CCFF66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rgbClr val="CCFF66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CCFF66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CCFF66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CCFF66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CCFF66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cs-CZ" b="1" i="1">
                  <a:solidFill>
                    <a:schemeClr val="tx1"/>
                  </a:solidFill>
                  <a:latin typeface="Arial" charset="0"/>
                </a:rPr>
                <a:t>BOTO</a:t>
              </a:r>
            </a:p>
          </p:txBody>
        </p:sp>
        <p:sp>
          <p:nvSpPr>
            <p:cNvPr id="23" name="pole tekstowe 46"/>
            <p:cNvSpPr txBox="1">
              <a:spLocks noChangeArrowheads="1"/>
            </p:cNvSpPr>
            <p:nvPr/>
          </p:nvSpPr>
          <p:spPr bwMode="auto">
            <a:xfrm>
              <a:off x="7246044" y="6165304"/>
              <a:ext cx="1822998" cy="400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68" tIns="45683" rIns="91368" bIns="45683">
              <a:spAutoFit/>
            </a:bodyPr>
            <a:lstStyle>
              <a:lvl1pPr eaLnBrk="0" hangingPunct="0">
                <a:defRPr sz="2000">
                  <a:solidFill>
                    <a:srgbClr val="CCFF66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rgbClr val="CCFF66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rgbClr val="CCFF66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rgbClr val="CCFF66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rgbClr val="CCFF66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CCFF66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CCFF66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CCFF66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CCFF66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cs-CZ" b="1" i="1">
                  <a:solidFill>
                    <a:schemeClr val="tx1"/>
                  </a:solidFill>
                  <a:latin typeface="Arial" charset="0"/>
                </a:rPr>
                <a:t>PTOP / PGNB</a:t>
              </a:r>
            </a:p>
          </p:txBody>
        </p:sp>
        <p:cxnSp>
          <p:nvCxnSpPr>
            <p:cNvPr id="24" name="Łącznik prosty ze strzałką 23"/>
            <p:cNvCxnSpPr>
              <a:stCxn id="21" idx="2"/>
            </p:cNvCxnSpPr>
            <p:nvPr/>
          </p:nvCxnSpPr>
          <p:spPr bwMode="auto">
            <a:xfrm>
              <a:off x="993839" y="876706"/>
              <a:ext cx="625304" cy="2120911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 w="med" len="med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5" name="Łącznik prosty ze strzałką 24"/>
            <p:cNvCxnSpPr>
              <a:stCxn id="22" idx="0"/>
            </p:cNvCxnSpPr>
            <p:nvPr/>
          </p:nvCxnSpPr>
          <p:spPr bwMode="auto">
            <a:xfrm flipH="1" flipV="1">
              <a:off x="4716164" y="4437478"/>
              <a:ext cx="481670" cy="1718609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 w="med" len="med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6" name="Łącznik prosty ze strzałką 25"/>
            <p:cNvCxnSpPr>
              <a:stCxn id="23" idx="0"/>
            </p:cNvCxnSpPr>
            <p:nvPr/>
          </p:nvCxnSpPr>
          <p:spPr bwMode="auto">
            <a:xfrm flipV="1">
              <a:off x="8157544" y="4797839"/>
              <a:ext cx="446166" cy="1367465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 w="med" len="med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4905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7504" y="116632"/>
            <a:ext cx="8928992" cy="40011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i="1" dirty="0" smtClean="0"/>
              <a:t>Izerski Park Ciemnego Nieba (4.11.2009 r.)</a:t>
            </a:r>
            <a:endParaRPr lang="pl-PL" sz="2000" i="1" dirty="0"/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631825" y="1268760"/>
            <a:ext cx="7724775" cy="3779838"/>
            <a:chOff x="398" y="1170"/>
            <a:chExt cx="4866" cy="2381"/>
          </a:xfrm>
        </p:grpSpPr>
        <p:sp>
          <p:nvSpPr>
            <p:cNvPr id="4" name="pole tekstowe 1"/>
            <p:cNvSpPr txBox="1">
              <a:spLocks noChangeArrowheads="1"/>
            </p:cNvSpPr>
            <p:nvPr/>
          </p:nvSpPr>
          <p:spPr bwMode="auto">
            <a:xfrm>
              <a:off x="3833" y="2164"/>
              <a:ext cx="1215" cy="442"/>
            </a:xfrm>
            <a:prstGeom prst="rect">
              <a:avLst/>
            </a:prstGeom>
            <a:solidFill>
              <a:srgbClr val="000000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l-PL" b="1">
                  <a:solidFill>
                    <a:srgbClr val="FFFF66"/>
                  </a:solidFill>
                  <a:latin typeface="Century Gothic" pitchFamily="34" charset="0"/>
                </a:rPr>
                <a:t>Nadleśnictwo </a:t>
              </a:r>
            </a:p>
            <a:p>
              <a:pPr algn="ctr"/>
              <a:r>
                <a:rPr lang="pl-PL" b="1">
                  <a:solidFill>
                    <a:srgbClr val="FFFF66"/>
                  </a:solidFill>
                  <a:latin typeface="Century Gothic" pitchFamily="34" charset="0"/>
                </a:rPr>
                <a:t>Świeradów</a:t>
              </a:r>
            </a:p>
          </p:txBody>
        </p:sp>
        <p:sp>
          <p:nvSpPr>
            <p:cNvPr id="5" name="pole tekstowe 2"/>
            <p:cNvSpPr txBox="1">
              <a:spLocks noChangeArrowheads="1"/>
            </p:cNvSpPr>
            <p:nvPr/>
          </p:nvSpPr>
          <p:spPr bwMode="auto">
            <a:xfrm>
              <a:off x="3419" y="1170"/>
              <a:ext cx="1845" cy="634"/>
            </a:xfrm>
            <a:prstGeom prst="rect">
              <a:avLst/>
            </a:prstGeom>
            <a:solidFill>
              <a:srgbClr val="000000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l-PL" b="1">
                  <a:solidFill>
                    <a:srgbClr val="FFFF66"/>
                  </a:solidFill>
                  <a:latin typeface="Century Gothic" pitchFamily="34" charset="0"/>
                </a:rPr>
                <a:t>Instytut Astronomiczny</a:t>
              </a:r>
            </a:p>
            <a:p>
              <a:pPr algn="ctr"/>
              <a:r>
                <a:rPr lang="pl-PL" b="1">
                  <a:solidFill>
                    <a:srgbClr val="FFFF66"/>
                  </a:solidFill>
                  <a:latin typeface="Century Gothic" pitchFamily="34" charset="0"/>
                </a:rPr>
                <a:t>Uniwersytetu </a:t>
              </a:r>
            </a:p>
            <a:p>
              <a:pPr algn="ctr"/>
              <a:r>
                <a:rPr lang="pl-PL" b="1">
                  <a:solidFill>
                    <a:srgbClr val="FFFF66"/>
                  </a:solidFill>
                  <a:latin typeface="Century Gothic" pitchFamily="34" charset="0"/>
                </a:rPr>
                <a:t>Wrocławskiego</a:t>
              </a:r>
              <a:endParaRPr lang="pl-PL" sz="1400" b="1" i="1">
                <a:solidFill>
                  <a:srgbClr val="FFFF66"/>
                </a:solidFill>
                <a:latin typeface="Century Gothic" pitchFamily="34" charset="0"/>
              </a:endParaRPr>
            </a:p>
          </p:txBody>
        </p:sp>
        <p:sp>
          <p:nvSpPr>
            <p:cNvPr id="6" name="Rectangle 20"/>
            <p:cNvSpPr>
              <a:spLocks noChangeArrowheads="1"/>
            </p:cNvSpPr>
            <p:nvPr/>
          </p:nvSpPr>
          <p:spPr bwMode="auto">
            <a:xfrm>
              <a:off x="491" y="1170"/>
              <a:ext cx="1845" cy="634"/>
            </a:xfrm>
            <a:prstGeom prst="rect">
              <a:avLst/>
            </a:prstGeom>
            <a:solidFill>
              <a:srgbClr val="000000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l-PL" b="1">
                  <a:solidFill>
                    <a:srgbClr val="FFFF66"/>
                  </a:solidFill>
                  <a:latin typeface="Century Gothic" pitchFamily="34" charset="0"/>
                </a:rPr>
                <a:t>Instytut Astronomiczny</a:t>
              </a:r>
            </a:p>
            <a:p>
              <a:pPr algn="ctr"/>
              <a:r>
                <a:rPr lang="pl-PL" b="1">
                  <a:solidFill>
                    <a:srgbClr val="FFFF66"/>
                  </a:solidFill>
                  <a:latin typeface="Century Gothic" pitchFamily="34" charset="0"/>
                </a:rPr>
                <a:t>Akademii Nauk </a:t>
              </a:r>
            </a:p>
            <a:p>
              <a:pPr algn="ctr"/>
              <a:r>
                <a:rPr lang="pl-PL" b="1">
                  <a:solidFill>
                    <a:srgbClr val="FFFF66"/>
                  </a:solidFill>
                  <a:latin typeface="Century Gothic" pitchFamily="34" charset="0"/>
                </a:rPr>
                <a:t>Republiki Czeskiej</a:t>
              </a:r>
            </a:p>
          </p:txBody>
        </p:sp>
        <p:sp>
          <p:nvSpPr>
            <p:cNvPr id="7" name="Rectangle 24"/>
            <p:cNvSpPr>
              <a:spLocks noChangeArrowheads="1"/>
            </p:cNvSpPr>
            <p:nvPr/>
          </p:nvSpPr>
          <p:spPr bwMode="auto">
            <a:xfrm>
              <a:off x="398" y="2070"/>
              <a:ext cx="1580" cy="634"/>
            </a:xfrm>
            <a:prstGeom prst="rect">
              <a:avLst/>
            </a:prstGeom>
            <a:solidFill>
              <a:srgbClr val="000000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l-PL" b="1">
                  <a:solidFill>
                    <a:srgbClr val="FFFF66"/>
                  </a:solidFill>
                  <a:latin typeface="Century Gothic" pitchFamily="34" charset="0"/>
                </a:rPr>
                <a:t>Obszar Krajobrazu </a:t>
              </a:r>
            </a:p>
            <a:p>
              <a:pPr algn="ctr"/>
              <a:r>
                <a:rPr lang="pl-PL" b="1">
                  <a:solidFill>
                    <a:srgbClr val="FFFF66"/>
                  </a:solidFill>
                  <a:latin typeface="Century Gothic" pitchFamily="34" charset="0"/>
                </a:rPr>
                <a:t>Chronionego</a:t>
              </a:r>
            </a:p>
            <a:p>
              <a:pPr algn="ctr"/>
              <a:r>
                <a:rPr lang="pl-PL" b="1">
                  <a:solidFill>
                    <a:srgbClr val="FFFF66"/>
                  </a:solidFill>
                  <a:latin typeface="Century Gothic" pitchFamily="34" charset="0"/>
                </a:rPr>
                <a:t>Jizerské hory</a:t>
              </a:r>
            </a:p>
          </p:txBody>
        </p:sp>
        <p:sp>
          <p:nvSpPr>
            <p:cNvPr id="8" name="pole tekstowe 1"/>
            <p:cNvSpPr txBox="1">
              <a:spLocks noChangeArrowheads="1"/>
            </p:cNvSpPr>
            <p:nvPr/>
          </p:nvSpPr>
          <p:spPr bwMode="auto">
            <a:xfrm>
              <a:off x="3499" y="3109"/>
              <a:ext cx="1432" cy="442"/>
            </a:xfrm>
            <a:prstGeom prst="rect">
              <a:avLst/>
            </a:prstGeom>
            <a:solidFill>
              <a:srgbClr val="000000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l-PL" b="1">
                  <a:solidFill>
                    <a:srgbClr val="FFFF66"/>
                  </a:solidFill>
                  <a:latin typeface="Century Gothic" pitchFamily="34" charset="0"/>
                </a:rPr>
                <a:t>Nadleśnictwo </a:t>
              </a:r>
            </a:p>
            <a:p>
              <a:pPr algn="ctr"/>
              <a:r>
                <a:rPr lang="pl-PL" b="1">
                  <a:solidFill>
                    <a:srgbClr val="FFFF66"/>
                  </a:solidFill>
                  <a:latin typeface="Century Gothic" pitchFamily="34" charset="0"/>
                </a:rPr>
                <a:t>Szklarska Poręba</a:t>
              </a:r>
            </a:p>
          </p:txBody>
        </p:sp>
        <p:sp>
          <p:nvSpPr>
            <p:cNvPr id="9" name="pole tekstowe 1"/>
            <p:cNvSpPr txBox="1">
              <a:spLocks noChangeArrowheads="1"/>
            </p:cNvSpPr>
            <p:nvPr/>
          </p:nvSpPr>
          <p:spPr bwMode="auto">
            <a:xfrm>
              <a:off x="408" y="3109"/>
              <a:ext cx="1790" cy="442"/>
            </a:xfrm>
            <a:prstGeom prst="rect">
              <a:avLst/>
            </a:prstGeom>
            <a:solidFill>
              <a:srgbClr val="000000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l-PL" b="1">
                  <a:solidFill>
                    <a:srgbClr val="FFFF66"/>
                  </a:solidFill>
                  <a:latin typeface="Century Gothic" pitchFamily="34" charset="0"/>
                </a:rPr>
                <a:t>Dyrekcja Regionalna </a:t>
              </a:r>
            </a:p>
            <a:p>
              <a:pPr algn="ctr"/>
              <a:r>
                <a:rPr lang="pl-PL" b="1">
                  <a:solidFill>
                    <a:srgbClr val="FFFF66"/>
                  </a:solidFill>
                  <a:latin typeface="Century Gothic" pitchFamily="34" charset="0"/>
                </a:rPr>
                <a:t>Lasów </a:t>
              </a:r>
              <a:r>
                <a:rPr lang="cs-CZ" b="1">
                  <a:solidFill>
                    <a:srgbClr val="FFFF66"/>
                  </a:solidFill>
                  <a:latin typeface="Century Gothic" pitchFamily="34" charset="0"/>
                </a:rPr>
                <a:t>ČR </a:t>
              </a:r>
              <a:r>
                <a:rPr lang="pl-PL" b="1">
                  <a:solidFill>
                    <a:srgbClr val="FFFF66"/>
                  </a:solidFill>
                  <a:latin typeface="Century Gothic" pitchFamily="34" charset="0"/>
                </a:rPr>
                <a:t>w Libercu</a:t>
              </a:r>
            </a:p>
          </p:txBody>
        </p:sp>
        <p:grpSp>
          <p:nvGrpSpPr>
            <p:cNvPr id="10" name="Group 13"/>
            <p:cNvGrpSpPr>
              <a:grpSpLocks/>
            </p:cNvGrpSpPr>
            <p:nvPr/>
          </p:nvGrpSpPr>
          <p:grpSpPr bwMode="auto">
            <a:xfrm>
              <a:off x="1936" y="1440"/>
              <a:ext cx="1889" cy="1970"/>
              <a:chOff x="1936" y="1440"/>
              <a:chExt cx="1889" cy="1970"/>
            </a:xfrm>
          </p:grpSpPr>
          <p:sp>
            <p:nvSpPr>
              <p:cNvPr id="11" name="Oval 12"/>
              <p:cNvSpPr>
                <a:spLocks noChangeArrowheads="1"/>
              </p:cNvSpPr>
              <p:nvPr/>
            </p:nvSpPr>
            <p:spPr bwMode="auto">
              <a:xfrm>
                <a:off x="2018" y="1570"/>
                <a:ext cx="1724" cy="172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pic>
            <p:nvPicPr>
              <p:cNvPr id="12" name="Obraz 16" descr="logo2.png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936" y="1440"/>
                <a:ext cx="1889" cy="19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3" name="Group 21"/>
          <p:cNvGrpSpPr>
            <a:grpSpLocks/>
          </p:cNvGrpSpPr>
          <p:nvPr/>
        </p:nvGrpSpPr>
        <p:grpSpPr bwMode="auto">
          <a:xfrm>
            <a:off x="468313" y="5683598"/>
            <a:ext cx="8197850" cy="720725"/>
            <a:chOff x="22" y="3785"/>
            <a:chExt cx="5164" cy="454"/>
          </a:xfrm>
        </p:grpSpPr>
        <p:pic>
          <p:nvPicPr>
            <p:cNvPr id="14" name="Picture 2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16" y="3785"/>
              <a:ext cx="1050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" y="3785"/>
              <a:ext cx="3206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9"/>
            <p:cNvPicPr>
              <a:picLocks noChangeAspect="1" noChangeArrowheads="1"/>
            </p:cNvPicPr>
            <p:nvPr/>
          </p:nvPicPr>
          <p:blipFill>
            <a:blip r:embed="rId5" cstate="print"/>
            <a:srcRect l="60532"/>
            <a:stretch>
              <a:fillRect/>
            </a:stretch>
          </p:blipFill>
          <p:spPr bwMode="auto">
            <a:xfrm>
              <a:off x="3651" y="3785"/>
              <a:ext cx="1535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80963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7504" y="116632"/>
            <a:ext cx="8928992" cy="40011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i="1" dirty="0" smtClean="0"/>
              <a:t>Astro Izery</a:t>
            </a:r>
            <a:endParaRPr lang="pl-PL" sz="2000" i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738" y="764704"/>
            <a:ext cx="392922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764704"/>
            <a:ext cx="392922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4572000" y="5264040"/>
            <a:ext cx="4464496" cy="147732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dirty="0" smtClean="0"/>
              <a:t>Imprezy cykliczne:</a:t>
            </a:r>
          </a:p>
          <a:p>
            <a:endParaRPr lang="pl-PL" dirty="0" smtClean="0"/>
          </a:p>
          <a:p>
            <a:pPr marL="182563" indent="-182563">
              <a:buBlip>
                <a:blip r:embed="rId4"/>
              </a:buBlip>
            </a:pPr>
            <a:r>
              <a:rPr lang="en-US" dirty="0" smtClean="0"/>
              <a:t>S</a:t>
            </a:r>
            <a:r>
              <a:rPr lang="pl-PL" dirty="0" err="1" smtClean="0"/>
              <a:t>zkolne</a:t>
            </a:r>
            <a:r>
              <a:rPr lang="pl-PL" dirty="0" smtClean="0"/>
              <a:t> Warsztaty Astronomiczne (10)</a:t>
            </a:r>
          </a:p>
          <a:p>
            <a:pPr marL="182563" indent="-182563">
              <a:buBlip>
                <a:blip r:embed="rId4"/>
              </a:buBlip>
            </a:pPr>
            <a:r>
              <a:rPr lang="pl-PL" dirty="0" smtClean="0"/>
              <a:t>Ogólnopolskie Spotkania Astronomiczne (7)</a:t>
            </a:r>
          </a:p>
          <a:p>
            <a:pPr marL="182563" indent="-182563">
              <a:buBlip>
                <a:blip r:embed="rId4"/>
              </a:buBlip>
            </a:pPr>
            <a:r>
              <a:rPr lang="pl-PL" dirty="0" smtClean="0"/>
              <a:t>Astronomiczny Dzień w IPCN (6)</a:t>
            </a: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107504" y="5264040"/>
            <a:ext cx="4320480" cy="147732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dirty="0" smtClean="0"/>
              <a:t>Elementy stałe:</a:t>
            </a:r>
          </a:p>
          <a:p>
            <a:endParaRPr lang="pl-PL" dirty="0" smtClean="0"/>
          </a:p>
          <a:p>
            <a:pPr marL="182563" indent="-182563">
              <a:buBlip>
                <a:blip r:embed="rId4"/>
              </a:buBlip>
            </a:pPr>
            <a:r>
              <a:rPr lang="pl-PL" dirty="0" smtClean="0"/>
              <a:t> model Układu Słonecznego</a:t>
            </a:r>
          </a:p>
          <a:p>
            <a:pPr marL="182563" indent="-182563">
              <a:buBlip>
                <a:blip r:embed="rId4"/>
              </a:buBlip>
            </a:pPr>
            <a:r>
              <a:rPr lang="pl-PL" dirty="0" smtClean="0"/>
              <a:t> gnomon i zegar słoneczny</a:t>
            </a:r>
          </a:p>
          <a:p>
            <a:pPr marL="182563" indent="-182563">
              <a:buBlip>
                <a:blip r:embed="rId4"/>
              </a:buBlip>
            </a:pPr>
            <a:r>
              <a:rPr lang="pl-PL" dirty="0" smtClean="0"/>
              <a:t> Izerski Park Ciemnego Nieba</a:t>
            </a:r>
            <a:endParaRPr lang="pl-PL" dirty="0"/>
          </a:p>
        </p:txBody>
      </p:sp>
      <p:pic>
        <p:nvPicPr>
          <p:cNvPr id="7" name="Obraz 6" descr="Astro-Izery_log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08304" y="350658"/>
            <a:ext cx="1642381" cy="8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2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7504" y="116632"/>
            <a:ext cx="8928992" cy="40011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i="1" dirty="0" smtClean="0"/>
              <a:t>Szkolne warsztaty astronomiczne</a:t>
            </a:r>
            <a:endParaRPr lang="pl-PL" sz="2000" i="1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986" y="836712"/>
            <a:ext cx="2486080" cy="1667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4279150"/>
            <a:ext cx="2704055" cy="1814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6147" y="764704"/>
            <a:ext cx="2471917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564904"/>
            <a:ext cx="2486749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75354" y="620688"/>
            <a:ext cx="2492990" cy="1672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0272" y="1072480"/>
            <a:ext cx="2002530" cy="2984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800" y="2492896"/>
            <a:ext cx="246860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48064" y="2528900"/>
            <a:ext cx="1968219" cy="1476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68277" y="4113076"/>
            <a:ext cx="1968219" cy="1476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55976" y="4216234"/>
            <a:ext cx="2664296" cy="1733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3131840" y="6261015"/>
            <a:ext cx="3888432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dirty="0" smtClean="0"/>
              <a:t>Jedenaście edycji w latach 2007 -2013 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7582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7504" y="116632"/>
            <a:ext cx="8928992" cy="40011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i="1" dirty="0" smtClean="0"/>
              <a:t>Zliczanie gwiazd</a:t>
            </a:r>
            <a:endParaRPr lang="pl-PL" sz="2000" i="1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8494" y="3861047"/>
            <a:ext cx="4027473" cy="2735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http://swa2.nazwa.pl/swa/foto/16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833" y="620688"/>
            <a:ext cx="4722551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rostokąt 14"/>
          <p:cNvSpPr/>
          <p:nvPr/>
        </p:nvSpPr>
        <p:spPr>
          <a:xfrm>
            <a:off x="773832" y="620688"/>
            <a:ext cx="5814392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/>
              <a:t>SWA 1 (listopad 2007)</a:t>
            </a:r>
            <a:r>
              <a:rPr lang="pl-PL" sz="1600" dirty="0"/>
              <a:t/>
            </a:r>
            <a:br>
              <a:rPr lang="pl-PL" sz="1600" dirty="0"/>
            </a:br>
            <a:r>
              <a:rPr lang="pl-PL" sz="1400" dirty="0"/>
              <a:t>metoda: ramka</a:t>
            </a:r>
            <a:br>
              <a:rPr lang="pl-PL" sz="1400" dirty="0"/>
            </a:br>
            <a:r>
              <a:rPr lang="pl-PL" sz="1400" dirty="0"/>
              <a:t>wynik: 820 gwiazd</a:t>
            </a: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600" b="1" dirty="0"/>
              <a:t>SWA 4 (kwiecień 2009)</a:t>
            </a:r>
            <a:r>
              <a:rPr lang="pl-PL" sz="1600" dirty="0"/>
              <a:t/>
            </a:r>
            <a:br>
              <a:rPr lang="pl-PL" sz="1600" dirty="0"/>
            </a:br>
            <a:r>
              <a:rPr lang="pl-PL" sz="1400" dirty="0"/>
              <a:t>metoda: tuba</a:t>
            </a:r>
            <a:br>
              <a:rPr lang="pl-PL" sz="1400" dirty="0"/>
            </a:br>
            <a:r>
              <a:rPr lang="pl-PL" sz="1400" dirty="0"/>
              <a:t>wynik: 1890 gwiazd</a:t>
            </a: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600" b="1" dirty="0"/>
              <a:t>SWA 5 (kwiecień 2010)</a:t>
            </a:r>
            <a:r>
              <a:rPr lang="pl-PL" sz="1600" dirty="0"/>
              <a:t/>
            </a:r>
            <a:br>
              <a:rPr lang="pl-PL" sz="1600" dirty="0"/>
            </a:br>
            <a:r>
              <a:rPr lang="pl-PL" sz="1400" dirty="0"/>
              <a:t>metoda: tuba</a:t>
            </a:r>
            <a:br>
              <a:rPr lang="pl-PL" sz="1400" dirty="0"/>
            </a:br>
            <a:r>
              <a:rPr lang="pl-PL" sz="1400" dirty="0"/>
              <a:t>wynik: 500 gwiazd</a:t>
            </a:r>
            <a:br>
              <a:rPr lang="pl-PL" sz="1400" dirty="0"/>
            </a:br>
            <a:r>
              <a:rPr lang="pl-PL" sz="1400" dirty="0"/>
              <a:t>uwaga: pełnia Księżyca</a:t>
            </a: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600" b="1" dirty="0"/>
              <a:t>SWA 6 ( 2010)</a:t>
            </a:r>
            <a:r>
              <a:rPr lang="pl-PL" sz="1600" dirty="0"/>
              <a:t/>
            </a:r>
            <a:br>
              <a:rPr lang="pl-PL" sz="1600" dirty="0"/>
            </a:br>
            <a:r>
              <a:rPr lang="pl-PL" sz="1400" dirty="0"/>
              <a:t>metoda: tuba</a:t>
            </a:r>
            <a:br>
              <a:rPr lang="pl-PL" sz="1400" dirty="0"/>
            </a:br>
            <a:r>
              <a:rPr lang="pl-PL" sz="1400" dirty="0"/>
              <a:t>wynik: 1466 gwiazd </a:t>
            </a: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600" b="1" dirty="0"/>
              <a:t>SWA 8 ( 2011)</a:t>
            </a:r>
            <a:r>
              <a:rPr lang="pl-PL" sz="1600" dirty="0"/>
              <a:t/>
            </a:r>
            <a:br>
              <a:rPr lang="pl-PL" sz="1600" dirty="0"/>
            </a:br>
            <a:r>
              <a:rPr lang="pl-PL" sz="1400" dirty="0"/>
              <a:t>metoda: tuba</a:t>
            </a:r>
            <a:br>
              <a:rPr lang="pl-PL" sz="1400" dirty="0"/>
            </a:br>
            <a:r>
              <a:rPr lang="pl-PL" sz="1400" dirty="0"/>
              <a:t>wynik: 1960 gwiazd </a:t>
            </a: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600" b="1" dirty="0"/>
              <a:t>Światowy atlas zanieczyszczenia światła</a:t>
            </a:r>
            <a:r>
              <a:rPr lang="pl-PL" sz="1600" dirty="0"/>
              <a:t/>
            </a:r>
            <a:br>
              <a:rPr lang="pl-PL" sz="1600" dirty="0"/>
            </a:br>
            <a:r>
              <a:rPr lang="pl-PL" sz="1400" dirty="0"/>
              <a:t>metoda: wyliczenia z pomiarów satelitarnych</a:t>
            </a:r>
            <a:br>
              <a:rPr lang="pl-PL" sz="1400" dirty="0"/>
            </a:br>
            <a:r>
              <a:rPr lang="pl-PL" sz="1400" dirty="0"/>
              <a:t>wynik: 700 gwiazd</a:t>
            </a:r>
            <a:br>
              <a:rPr lang="pl-PL" sz="1400" dirty="0"/>
            </a:br>
            <a:r>
              <a:rPr lang="pl-PL" sz="1400" dirty="0"/>
              <a:t>Uwaga: </a:t>
            </a:r>
            <a:r>
              <a:rPr lang="pl-PL" sz="1400" dirty="0" smtClean="0"/>
              <a:t>liczba </a:t>
            </a:r>
            <a:r>
              <a:rPr lang="pl-PL" sz="1400" dirty="0"/>
              <a:t>gwiazd powyżej 30° nad horyzontem </a:t>
            </a:r>
            <a:endParaRPr lang="pl-PL" sz="1400" dirty="0" smtClean="0"/>
          </a:p>
          <a:p>
            <a:r>
              <a:rPr lang="pl-PL" sz="1400" dirty="0" smtClean="0"/>
              <a:t>(</a:t>
            </a:r>
            <a:r>
              <a:rPr lang="pl-PL" sz="1400" dirty="0"/>
              <a:t>1/2 widocznej sfery niebieskiej) i bez uwzględnienia </a:t>
            </a:r>
            <a:endParaRPr lang="pl-PL" sz="1400" dirty="0" smtClean="0"/>
          </a:p>
          <a:p>
            <a:r>
              <a:rPr lang="pl-PL" sz="1400" dirty="0" smtClean="0"/>
              <a:t>osłaniania </a:t>
            </a:r>
            <a:r>
              <a:rPr lang="pl-PL" sz="1400" dirty="0"/>
              <a:t>przez góry</a:t>
            </a:r>
          </a:p>
        </p:txBody>
      </p:sp>
    </p:spTree>
    <p:extLst>
      <p:ext uri="{BB962C8B-B14F-4D97-AF65-F5344CB8AC3E}">
        <p14:creationId xmlns:p14="http://schemas.microsoft.com/office/powerpoint/2010/main" val="383035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7504" y="116632"/>
            <a:ext cx="8928992" cy="40011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i="1" dirty="0" smtClean="0"/>
              <a:t>Od czego zależy liczba widocznych gwiazd? </a:t>
            </a:r>
            <a:r>
              <a:rPr lang="pl-PL" sz="2000" dirty="0"/>
              <a:t>Od jasności </a:t>
            </a:r>
            <a:r>
              <a:rPr lang="pl-PL" sz="2000" dirty="0" smtClean="0"/>
              <a:t>nieba</a:t>
            </a:r>
            <a:r>
              <a:rPr lang="pl-PL" sz="2000" i="1" dirty="0"/>
              <a:t>.</a:t>
            </a:r>
            <a:endParaRPr lang="pl-PL" sz="200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622300"/>
            <a:ext cx="3779837" cy="2519363"/>
          </a:xfrm>
          <a:prstGeom prst="rect">
            <a:avLst/>
          </a:prstGeom>
          <a:noFill/>
          <a:ln w="12700">
            <a:solidFill>
              <a:srgbClr val="66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3953668" y="876816"/>
            <a:ext cx="25193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l-PL">
                <a:latin typeface="Calibri" pitchFamily="34" charset="0"/>
              </a:rPr>
              <a:t>typowe niebo miejskie</a:t>
            </a:r>
            <a:endParaRPr lang="en-GB">
              <a:latin typeface="Calibri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420938"/>
            <a:ext cx="3702050" cy="2519362"/>
          </a:xfrm>
          <a:prstGeom prst="rect">
            <a:avLst/>
          </a:prstGeom>
          <a:noFill/>
          <a:ln w="12700">
            <a:solidFill>
              <a:srgbClr val="66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900113" y="4005064"/>
            <a:ext cx="16605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pl-PL">
                <a:latin typeface="Calibri" pitchFamily="34" charset="0"/>
              </a:rPr>
              <a:t>typowe niebo wiejskie</a:t>
            </a:r>
            <a:endParaRPr lang="en-GB">
              <a:latin typeface="Calibri" pitchFamily="34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2484438" y="6308725"/>
            <a:ext cx="27289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pl-PL">
                <a:latin typeface="Calibri" pitchFamily="34" charset="0"/>
              </a:rPr>
              <a:t>naturalnie ciemne niebo</a:t>
            </a:r>
            <a:endParaRPr lang="en-GB">
              <a:latin typeface="Calibri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286250"/>
            <a:ext cx="3779838" cy="2519363"/>
          </a:xfrm>
          <a:prstGeom prst="rect">
            <a:avLst/>
          </a:prstGeom>
          <a:noFill/>
          <a:ln w="12700">
            <a:solidFill>
              <a:srgbClr val="66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76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7504" y="116632"/>
            <a:ext cx="8928992" cy="40011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i="1" dirty="0" smtClean="0"/>
              <a:t>Metody pomiaru jasności nocnego nieba</a:t>
            </a:r>
            <a:endParaRPr lang="pl-PL" sz="2000" i="1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1428750"/>
            <a:ext cx="3779837" cy="2519363"/>
          </a:xfrm>
          <a:prstGeom prst="rect">
            <a:avLst/>
          </a:prstGeom>
          <a:noFill/>
          <a:ln w="12700">
            <a:solidFill>
              <a:srgbClr val="555E7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4071938"/>
            <a:ext cx="3779837" cy="2571750"/>
          </a:xfrm>
          <a:prstGeom prst="rect">
            <a:avLst/>
          </a:prstGeom>
          <a:noFill/>
          <a:ln w="12700">
            <a:solidFill>
              <a:srgbClr val="555E7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143375"/>
            <a:ext cx="3779838" cy="2519363"/>
          </a:xfrm>
          <a:prstGeom prst="rect">
            <a:avLst/>
          </a:prstGeom>
          <a:noFill/>
          <a:ln w="12700">
            <a:solidFill>
              <a:srgbClr val="555E7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ostokąt 7"/>
          <p:cNvSpPr/>
          <p:nvPr/>
        </p:nvSpPr>
        <p:spPr>
          <a:xfrm>
            <a:off x="360040" y="1477814"/>
            <a:ext cx="4572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1200"/>
              </a:spcBef>
              <a:buClr>
                <a:srgbClr val="FFC000"/>
              </a:buClr>
              <a:buBlip>
                <a:blip r:embed="rId5"/>
              </a:buBlip>
            </a:pPr>
            <a:r>
              <a:rPr lang="pl-PL" b="1" dirty="0"/>
              <a:t>metody instrumentalne</a:t>
            </a:r>
          </a:p>
          <a:p>
            <a:pPr marL="285750" indent="-285750">
              <a:spcBef>
                <a:spcPts val="1200"/>
              </a:spcBef>
              <a:buClr>
                <a:srgbClr val="FFC000"/>
              </a:buClr>
              <a:buBlip>
                <a:blip r:embed="rId5"/>
              </a:buBlip>
            </a:pPr>
            <a:r>
              <a:rPr lang="pl-PL" b="1" dirty="0" smtClean="0"/>
              <a:t>światowy </a:t>
            </a:r>
            <a:r>
              <a:rPr lang="pl-PL" b="1" dirty="0"/>
              <a:t>atlas zanieczyszczenia światłem</a:t>
            </a:r>
          </a:p>
          <a:p>
            <a:pPr marL="285750" indent="-285750">
              <a:spcBef>
                <a:spcPts val="1200"/>
              </a:spcBef>
              <a:buClr>
                <a:srgbClr val="FFC000"/>
              </a:buClr>
              <a:buBlip>
                <a:blip r:embed="rId5"/>
              </a:buBlip>
            </a:pPr>
            <a:r>
              <a:rPr lang="pl-PL" b="1" dirty="0" smtClean="0"/>
              <a:t>metody </a:t>
            </a:r>
            <a:r>
              <a:rPr lang="pl-PL" b="1" dirty="0"/>
              <a:t>na </a:t>
            </a:r>
            <a:r>
              <a:rPr lang="pl-PL" b="1" dirty="0" smtClean="0"/>
              <a:t>oko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320068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7504" y="116632"/>
            <a:ext cx="8928992" cy="40011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i="1" dirty="0" smtClean="0"/>
              <a:t>Panel </a:t>
            </a:r>
            <a:r>
              <a:rPr lang="pl-PL" sz="2000" i="1" dirty="0" err="1" smtClean="0"/>
              <a:t>fotowoltaniczny</a:t>
            </a:r>
            <a:endParaRPr lang="pl-PL" sz="2000" i="1" dirty="0"/>
          </a:p>
        </p:txBody>
      </p:sp>
      <p:pic>
        <p:nvPicPr>
          <p:cNvPr id="4" name="Picture 4" descr="Solar_c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268413"/>
            <a:ext cx="2011362" cy="1798637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multimet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268413"/>
            <a:ext cx="1800225" cy="1800225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BM_Thinkpad_R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268413"/>
            <a:ext cx="1936750" cy="1800225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2700338" y="2205038"/>
            <a:ext cx="1008062" cy="0"/>
          </a:xfrm>
          <a:prstGeom prst="line">
            <a:avLst/>
          </a:prstGeom>
          <a:noFill/>
          <a:ln w="127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5508625" y="2205038"/>
            <a:ext cx="1008063" cy="0"/>
          </a:xfrm>
          <a:prstGeom prst="line">
            <a:avLst/>
          </a:prstGeom>
          <a:noFill/>
          <a:ln w="127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184878" y="692696"/>
            <a:ext cx="62671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buFont typeface="Courier New" pitchFamily="49" charset="0"/>
              <a:buNone/>
            </a:pPr>
            <a:r>
              <a:rPr lang="pl-PL" sz="1400" dirty="0">
                <a:solidFill>
                  <a:schemeClr val="tx1"/>
                </a:solidFill>
                <a:latin typeface="+mn-lt"/>
              </a:rPr>
              <a:t>Zestaw pomiarowy składa się z panelu </a:t>
            </a:r>
            <a:r>
              <a:rPr lang="pl-PL" sz="1400" dirty="0" err="1">
                <a:solidFill>
                  <a:schemeClr val="tx1"/>
                </a:solidFill>
                <a:latin typeface="+mn-lt"/>
              </a:rPr>
              <a:t>fotowolatanicznego</a:t>
            </a:r>
            <a:r>
              <a:rPr lang="pl-PL" sz="1400" dirty="0">
                <a:solidFill>
                  <a:schemeClr val="tx1"/>
                </a:solidFill>
                <a:latin typeface="+mn-lt"/>
              </a:rPr>
              <a:t>, multimetru i komputera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39552" y="3284984"/>
            <a:ext cx="80648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buFont typeface="Courier New" pitchFamily="49" charset="0"/>
              <a:buNone/>
            </a:pPr>
            <a:r>
              <a:rPr lang="pl-PL" sz="1400" dirty="0">
                <a:solidFill>
                  <a:schemeClr val="tx1"/>
                </a:solidFill>
                <a:latin typeface="+mn-lt"/>
              </a:rPr>
              <a:t>Takie pomiary prowadzone są od ponad roku w brneńskim </a:t>
            </a:r>
            <a:r>
              <a:rPr lang="pl-PL" sz="1400" dirty="0" smtClean="0">
                <a:solidFill>
                  <a:schemeClr val="tx1"/>
                </a:solidFill>
                <a:latin typeface="+mn-lt"/>
              </a:rPr>
              <a:t>obserwatorium. Wyniki </a:t>
            </a:r>
            <a:r>
              <a:rPr lang="pl-PL" sz="1400" dirty="0">
                <a:solidFill>
                  <a:schemeClr val="tx1"/>
                </a:solidFill>
                <a:latin typeface="+mn-lt"/>
              </a:rPr>
              <a:t>dostępne są w </a:t>
            </a:r>
            <a:r>
              <a:rPr lang="pl-PL" sz="1400" dirty="0" err="1" smtClean="0">
                <a:solidFill>
                  <a:schemeClr val="tx1"/>
                </a:solidFill>
                <a:latin typeface="+mn-lt"/>
              </a:rPr>
              <a:t>internecie</a:t>
            </a:r>
            <a:r>
              <a:rPr lang="pl-PL" sz="1400" dirty="0" smtClean="0">
                <a:solidFill>
                  <a:schemeClr val="tx1"/>
                </a:solidFill>
                <a:latin typeface="+mn-lt"/>
              </a:rPr>
              <a:t>.</a:t>
            </a:r>
            <a:endParaRPr lang="pl-PL" sz="1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2" name="Picture 12" descr="Brno_pomiar_noc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860800"/>
            <a:ext cx="3562350" cy="2671763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9" descr="brno_pv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60800"/>
            <a:ext cx="3564630" cy="2671763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07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7504" y="116632"/>
            <a:ext cx="8928992" cy="40011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i="1" dirty="0" err="1" smtClean="0"/>
              <a:t>Sky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Quality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Meter</a:t>
            </a:r>
            <a:endParaRPr lang="pl-PL" sz="2000" i="1" dirty="0"/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306388" y="765175"/>
            <a:ext cx="8408987" cy="193899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buFont typeface="Courier New" pitchFamily="49" charset="0"/>
              <a:buNone/>
            </a:pPr>
            <a:r>
              <a:rPr lang="pl-PL" sz="1600" dirty="0">
                <a:solidFill>
                  <a:schemeClr val="tx1"/>
                </a:solidFill>
                <a:latin typeface="+mn-lt"/>
              </a:rPr>
              <a:t>SQM</a:t>
            </a:r>
          </a:p>
          <a:p>
            <a:pPr marL="285750" indent="-285750" eaLnBrk="1" hangingPunct="1">
              <a:spcBef>
                <a:spcPts val="1200"/>
              </a:spcBef>
              <a:buBlip>
                <a:blip r:embed="rId2"/>
              </a:buBlip>
            </a:pPr>
            <a:r>
              <a:rPr lang="pl-PL" sz="1600" dirty="0">
                <a:solidFill>
                  <a:schemeClr val="tx1"/>
                </a:solidFill>
                <a:latin typeface="+mn-lt"/>
              </a:rPr>
              <a:t> SQM to prosty i dokładny fotometr zamknięty w niewielkim pudełku (zmieści się w kieszeni). </a:t>
            </a:r>
          </a:p>
          <a:p>
            <a:pPr marL="285750" indent="-285750" eaLnBrk="1" hangingPunct="1">
              <a:spcBef>
                <a:spcPts val="1200"/>
              </a:spcBef>
              <a:buBlip>
                <a:blip r:embed="rId2"/>
              </a:buBlip>
            </a:pPr>
            <a:r>
              <a:rPr lang="pl-PL" sz="1600" dirty="0">
                <a:solidFill>
                  <a:schemeClr val="tx1"/>
                </a:solidFill>
                <a:latin typeface="+mn-lt"/>
              </a:rPr>
              <a:t> podaje jasność nieba w mag/arcsec</a:t>
            </a:r>
            <a:r>
              <a:rPr lang="pl-PL" sz="1600" baseline="30000" dirty="0">
                <a:solidFill>
                  <a:schemeClr val="tx1"/>
                </a:solidFill>
                <a:latin typeface="+mn-lt"/>
              </a:rPr>
              <a:t>2</a:t>
            </a:r>
            <a:endParaRPr lang="pl-PL" sz="1600" dirty="0">
              <a:solidFill>
                <a:schemeClr val="tx1"/>
              </a:solidFill>
              <a:latin typeface="+mn-lt"/>
            </a:endParaRPr>
          </a:p>
          <a:p>
            <a:pPr marL="285750" indent="-285750" eaLnBrk="1" hangingPunct="1">
              <a:spcBef>
                <a:spcPts val="1200"/>
              </a:spcBef>
              <a:buBlip>
                <a:blip r:embed="rId2"/>
              </a:buBlip>
            </a:pPr>
            <a:r>
              <a:rPr lang="pl-PL" sz="1600" dirty="0">
                <a:solidFill>
                  <a:schemeClr val="tx1"/>
                </a:solidFill>
                <a:latin typeface="+mn-lt"/>
              </a:rPr>
              <a:t> dostępny w wersjach SQM, SQM-L i SQM-E</a:t>
            </a:r>
          </a:p>
          <a:p>
            <a:pPr marL="285750" indent="-285750" eaLnBrk="1" hangingPunct="1">
              <a:spcBef>
                <a:spcPts val="1200"/>
              </a:spcBef>
              <a:buBlip>
                <a:blip r:embed="rId2"/>
              </a:buBlip>
            </a:pPr>
            <a:r>
              <a:rPr lang="pl-PL" sz="1600" dirty="0">
                <a:solidFill>
                  <a:schemeClr val="tx1"/>
                </a:solidFill>
                <a:latin typeface="+mn-lt"/>
              </a:rPr>
              <a:t> koszt 120-250 USD (</a:t>
            </a:r>
            <a:r>
              <a:rPr lang="pl-PL" sz="1600" dirty="0" err="1">
                <a:solidFill>
                  <a:schemeClr val="tx1"/>
                </a:solidFill>
                <a:latin typeface="+mn-lt"/>
              </a:rPr>
              <a:t>unihedron</a:t>
            </a:r>
            <a:r>
              <a:rPr lang="pl-PL" sz="1600" dirty="0">
                <a:solidFill>
                  <a:schemeClr val="tx1"/>
                </a:solidFill>
                <a:latin typeface="+mn-lt"/>
              </a:rPr>
              <a:t>)</a:t>
            </a:r>
          </a:p>
        </p:txBody>
      </p:sp>
      <p:pic>
        <p:nvPicPr>
          <p:cNvPr id="4" name="Obraz 3" descr="skyqualme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286125"/>
            <a:ext cx="3933825" cy="2884488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 descr="pomiar_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27129"/>
            <a:ext cx="4293794" cy="4043483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60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7504" y="116632"/>
            <a:ext cx="8928992" cy="40011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i="1" dirty="0" smtClean="0"/>
              <a:t>Gdzie podziało się niebo?</a:t>
            </a:r>
            <a:endParaRPr lang="pl-PL" sz="2000" i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" y="980728"/>
            <a:ext cx="8136396" cy="542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7504" y="116632"/>
            <a:ext cx="8928992" cy="40011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i="1" dirty="0" smtClean="0"/>
              <a:t>Cyfrowe mapy jasności nieba</a:t>
            </a:r>
            <a:endParaRPr lang="pl-PL" sz="2000" i="1" dirty="0"/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234950" y="687388"/>
            <a:ext cx="8694738" cy="1384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9pPr>
          </a:lstStyle>
          <a:p>
            <a:pPr marL="285750" indent="-285750" eaLnBrk="1" hangingPunct="1">
              <a:spcBef>
                <a:spcPts val="1200"/>
              </a:spcBef>
              <a:buClr>
                <a:srgbClr val="FFC000"/>
              </a:buClr>
              <a:buBlip>
                <a:blip r:embed="rId2"/>
              </a:buBlip>
            </a:pPr>
            <a:r>
              <a:rPr lang="pl-PL" sz="1600" dirty="0">
                <a:solidFill>
                  <a:schemeClr val="tx1"/>
                </a:solidFill>
                <a:latin typeface="+mn-lt"/>
              </a:rPr>
              <a:t> Cyfrowe mapy jasności nieba wykorzystuje </a:t>
            </a:r>
            <a:r>
              <a:rPr lang="pl-PL" sz="1600" dirty="0" err="1">
                <a:solidFill>
                  <a:schemeClr val="tx1"/>
                </a:solidFill>
                <a:latin typeface="+mn-lt"/>
              </a:rPr>
              <a:t>National</a:t>
            </a:r>
            <a:r>
              <a:rPr lang="pl-PL" sz="1600" dirty="0">
                <a:solidFill>
                  <a:schemeClr val="tx1"/>
                </a:solidFill>
                <a:latin typeface="+mn-lt"/>
              </a:rPr>
              <a:t> Park Service.</a:t>
            </a:r>
          </a:p>
          <a:p>
            <a:pPr marL="285750" indent="-285750" eaLnBrk="1" hangingPunct="1">
              <a:spcBef>
                <a:spcPts val="1200"/>
              </a:spcBef>
              <a:buClr>
                <a:srgbClr val="FFC000"/>
              </a:buClr>
              <a:buBlip>
                <a:blip r:embed="rId2"/>
              </a:buBlip>
            </a:pPr>
            <a:r>
              <a:rPr lang="pl-PL" sz="1600" dirty="0">
                <a:solidFill>
                  <a:schemeClr val="tx1"/>
                </a:solidFill>
                <a:latin typeface="+mn-lt"/>
              </a:rPr>
              <a:t> Mapy wykonywane są kamerą CDD.</a:t>
            </a:r>
          </a:p>
          <a:p>
            <a:pPr marL="285750" indent="-285750" eaLnBrk="1" hangingPunct="1">
              <a:spcBef>
                <a:spcPts val="1200"/>
              </a:spcBef>
              <a:buClr>
                <a:srgbClr val="FFC000"/>
              </a:buClr>
              <a:buBlip>
                <a:blip r:embed="rId2"/>
              </a:buBlip>
            </a:pPr>
            <a:r>
              <a:rPr lang="pl-PL" sz="1600" dirty="0">
                <a:solidFill>
                  <a:schemeClr val="tx1"/>
                </a:solidFill>
                <a:latin typeface="+mn-lt"/>
              </a:rPr>
              <a:t> Po standardowej redukcji obrazów, wyniki przedstawiane są w postaci barwnej mapy pokazującej jasność w mag/arcsec</a:t>
            </a:r>
            <a:r>
              <a:rPr lang="pl-PL" sz="1600" baseline="30000" dirty="0">
                <a:solidFill>
                  <a:schemeClr val="tx1"/>
                </a:solidFill>
                <a:latin typeface="+mn-lt"/>
              </a:rPr>
              <a:t>2</a:t>
            </a:r>
            <a:r>
              <a:rPr lang="pl-PL" sz="1600" dirty="0">
                <a:solidFill>
                  <a:schemeClr val="tx1"/>
                </a:solidFill>
                <a:latin typeface="+mn-lt"/>
              </a:rPr>
              <a:t>.</a:t>
            </a:r>
          </a:p>
        </p:txBody>
      </p:sp>
      <p:pic>
        <p:nvPicPr>
          <p:cNvPr id="5" name="Obraz 4" descr="cameraAtNight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9"/>
          <a:stretch>
            <a:fillRect/>
          </a:stretch>
        </p:blipFill>
        <p:spPr bwMode="auto">
          <a:xfrm>
            <a:off x="5893246" y="2786063"/>
            <a:ext cx="3143250" cy="3175000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 descr="sk050929_1_po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204864"/>
            <a:ext cx="5506407" cy="4573663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94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7504" y="116632"/>
            <a:ext cx="8928992" cy="40011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i="1" dirty="0" smtClean="0"/>
              <a:t>Światowy atlas zanieczyszczenia światłem</a:t>
            </a:r>
            <a:endParaRPr lang="pl-PL" sz="2000" i="1" dirty="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6200" y="711200"/>
            <a:ext cx="644001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pl-PL" sz="1600" b="1" dirty="0">
                <a:solidFill>
                  <a:schemeClr val="tx1"/>
                </a:solidFill>
                <a:latin typeface="+mn-lt"/>
              </a:rPr>
              <a:t>Kto</a:t>
            </a:r>
            <a:r>
              <a:rPr lang="en-US" sz="1600" b="1" dirty="0">
                <a:solidFill>
                  <a:schemeClr val="tx1"/>
                </a:solidFill>
                <a:latin typeface="+mn-lt"/>
              </a:rPr>
              <a:t>: </a:t>
            </a:r>
          </a:p>
          <a:p>
            <a:pPr eaLnBrk="1" hangingPunct="1"/>
            <a:r>
              <a:rPr lang="en-US" sz="1600" dirty="0">
                <a:solidFill>
                  <a:schemeClr val="tx1"/>
                </a:solidFill>
                <a:latin typeface="+mn-lt"/>
              </a:rPr>
              <a:t>*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Pierantonio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Cinzano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, Fabio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Falchi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(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Dipartimento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di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Astronomia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Universita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di </a:t>
            </a:r>
            <a:r>
              <a:rPr lang="en-US" sz="1600" dirty="0" err="1" smtClean="0">
                <a:solidFill>
                  <a:schemeClr val="tx1"/>
                </a:solidFill>
                <a:latin typeface="+mn-lt"/>
              </a:rPr>
              <a:t>Padova</a:t>
            </a: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;</a:t>
            </a:r>
            <a:r>
              <a:rPr lang="pl-PL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Light 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Pollution Science and Technology Institute,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Thiene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)</a:t>
            </a:r>
          </a:p>
          <a:p>
            <a:pPr eaLnBrk="1" hangingPunct="1"/>
            <a:r>
              <a:rPr lang="pl-PL" sz="1600" dirty="0">
                <a:solidFill>
                  <a:schemeClr val="tx1"/>
                </a:solidFill>
                <a:latin typeface="+mn-lt"/>
              </a:rPr>
              <a:t>oraz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    </a:t>
            </a:r>
          </a:p>
          <a:p>
            <a:pPr eaLnBrk="1" hangingPunct="1"/>
            <a:r>
              <a:rPr lang="en-US" sz="1600" dirty="0">
                <a:solidFill>
                  <a:schemeClr val="tx1"/>
                </a:solidFill>
                <a:latin typeface="+mn-lt"/>
              </a:rPr>
              <a:t>* Christopher D.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Elvidge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  <a:p>
            <a:pPr eaLnBrk="1" hangingPunct="1"/>
            <a:r>
              <a:rPr lang="en-US" sz="1600" dirty="0">
                <a:solidFill>
                  <a:schemeClr val="tx1"/>
                </a:solidFill>
                <a:latin typeface="+mn-lt"/>
              </a:rPr>
              <a:t>(NOAA National Geophysical Data Center, Boulder)</a:t>
            </a:r>
          </a:p>
        </p:txBody>
      </p:sp>
      <p:pic>
        <p:nvPicPr>
          <p:cNvPr id="6" name="Picture 9" descr="istilw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396" y="516742"/>
            <a:ext cx="1759496" cy="169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76200" y="3765550"/>
            <a:ext cx="5575920" cy="29238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/>
              <a:t>(2) </a:t>
            </a:r>
            <a:r>
              <a:rPr lang="pl-PL" sz="1600"/>
              <a:t>Wyliczenie wpływu tego światła na jasność nocnego </a:t>
            </a:r>
          </a:p>
          <a:p>
            <a:r>
              <a:rPr lang="pl-PL" sz="1600"/>
              <a:t>    nieba uwzględniające następujące czynniki:</a:t>
            </a:r>
          </a:p>
          <a:p>
            <a:r>
              <a:rPr lang="pl-PL" sz="800"/>
              <a:t> </a:t>
            </a:r>
            <a:endParaRPr lang="en-US" sz="800"/>
          </a:p>
          <a:p>
            <a:r>
              <a:rPr lang="en-US" sz="1600"/>
              <a:t>    - </a:t>
            </a:r>
            <a:r>
              <a:rPr lang="pl-PL" sz="1600"/>
              <a:t>rozpraszanie światła przez molekuły i aerozole,</a:t>
            </a:r>
          </a:p>
          <a:p>
            <a:r>
              <a:rPr lang="pl-PL" sz="1600"/>
              <a:t>    </a:t>
            </a:r>
            <a:r>
              <a:rPr lang="en-US" sz="1600"/>
              <a:t>-</a:t>
            </a:r>
            <a:r>
              <a:rPr lang="pl-PL" sz="1600"/>
              <a:t> absorpcja światła podczas jego propagacji</a:t>
            </a:r>
            <a:r>
              <a:rPr lang="en-US" sz="1600"/>
              <a:t>, </a:t>
            </a:r>
          </a:p>
          <a:p>
            <a:r>
              <a:rPr lang="en-US" sz="1600"/>
              <a:t>    - </a:t>
            </a:r>
            <a:r>
              <a:rPr lang="pl-PL" sz="1600"/>
              <a:t>ilość aerozoli w atmosferze</a:t>
            </a:r>
            <a:r>
              <a:rPr lang="en-US" sz="1600"/>
              <a:t>, </a:t>
            </a:r>
          </a:p>
          <a:p>
            <a:r>
              <a:rPr lang="en-US" sz="1600"/>
              <a:t>    - </a:t>
            </a:r>
            <a:r>
              <a:rPr lang="pl-PL" sz="1600"/>
              <a:t>krzywizna Ziemi</a:t>
            </a:r>
            <a:r>
              <a:rPr lang="en-US" sz="1600"/>
              <a:t>, </a:t>
            </a:r>
          </a:p>
          <a:p>
            <a:r>
              <a:rPr lang="en-US" sz="1600"/>
              <a:t>    - </a:t>
            </a:r>
            <a:r>
              <a:rPr lang="pl-PL" sz="1600"/>
              <a:t>wysokość danego obszaru n.p.m.</a:t>
            </a:r>
            <a:r>
              <a:rPr lang="en-US" sz="1600"/>
              <a:t>, </a:t>
            </a:r>
          </a:p>
          <a:p>
            <a:r>
              <a:rPr lang="en-US" sz="1600"/>
              <a:t>    - </a:t>
            </a:r>
            <a:r>
              <a:rPr lang="pl-PL" sz="1600"/>
              <a:t>osłanianie przez łańcuchy górskie,</a:t>
            </a:r>
            <a:r>
              <a:rPr lang="en-US" sz="1600"/>
              <a:t> </a:t>
            </a:r>
          </a:p>
          <a:p>
            <a:r>
              <a:rPr lang="en-US" sz="1600"/>
              <a:t>    - </a:t>
            </a:r>
            <a:r>
              <a:rPr lang="pl-PL" sz="1600"/>
              <a:t>kierunek obserwacji</a:t>
            </a:r>
            <a:r>
              <a:rPr lang="en-US" sz="1600"/>
              <a:t>, </a:t>
            </a:r>
          </a:p>
          <a:p>
            <a:r>
              <a:rPr lang="en-US" sz="1600"/>
              <a:t>    - </a:t>
            </a:r>
            <a:r>
              <a:rPr lang="pl-PL" sz="1600"/>
              <a:t>właściwości ludzkiego oka,</a:t>
            </a:r>
          </a:p>
          <a:p>
            <a:r>
              <a:rPr lang="en-US" sz="1600"/>
              <a:t> </a:t>
            </a:r>
            <a:r>
              <a:rPr lang="pl-PL" sz="1600"/>
              <a:t>   </a:t>
            </a:r>
            <a:r>
              <a:rPr lang="en-US" sz="1600"/>
              <a:t>- </a:t>
            </a:r>
            <a:r>
              <a:rPr lang="pl-PL" sz="1600"/>
              <a:t>naturalna jasność nieba.</a:t>
            </a:r>
            <a:endParaRPr lang="en-US" sz="1600"/>
          </a:p>
        </p:txBody>
      </p:sp>
      <p:pic>
        <p:nvPicPr>
          <p:cNvPr id="8" name="Picture 11" descr="propaglp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435838"/>
            <a:ext cx="3276427" cy="2350725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 descr="dms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2"/>
          <a:stretch>
            <a:fillRect/>
          </a:stretch>
        </p:blipFill>
        <p:spPr bwMode="auto">
          <a:xfrm>
            <a:off x="6948488" y="2355850"/>
            <a:ext cx="2119312" cy="1987550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76199" y="2742019"/>
            <a:ext cx="6784975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pl-PL" sz="1600" b="1" dirty="0"/>
              <a:t>Jak</a:t>
            </a:r>
            <a:r>
              <a:rPr lang="en-US" sz="1600" b="1" dirty="0"/>
              <a:t>:</a:t>
            </a:r>
            <a:r>
              <a:rPr lang="en-US" sz="1600" dirty="0"/>
              <a:t> </a:t>
            </a:r>
          </a:p>
          <a:p>
            <a:r>
              <a:rPr lang="en-US" sz="1600" dirty="0"/>
              <a:t>(1) </a:t>
            </a:r>
            <a:r>
              <a:rPr lang="pl-PL" sz="1600" dirty="0"/>
              <a:t>Pomiary strumienia światła wysyłanego </a:t>
            </a:r>
            <a:r>
              <a:rPr lang="pl-PL" sz="1600" dirty="0" smtClean="0"/>
              <a:t>przez oświetlenie </a:t>
            </a:r>
            <a:r>
              <a:rPr lang="pl-PL" sz="1600" dirty="0"/>
              <a:t>zewnętrzne (dane satelitarne)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4379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7504" y="116632"/>
            <a:ext cx="8928992" cy="40011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i="1" dirty="0" smtClean="0"/>
              <a:t>Światowy atlas zanieczyszczenia światłem</a:t>
            </a:r>
            <a:endParaRPr lang="pl-PL" sz="2000" i="1" dirty="0"/>
          </a:p>
        </p:txBody>
      </p:sp>
      <p:pic>
        <p:nvPicPr>
          <p:cNvPr id="1026" name="Picture 2" descr="http://www.lightpollution.it/download/mondo_ridotto0p2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8876193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3144222" y="5733256"/>
            <a:ext cx="2802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http://www.lightpollution.it</a:t>
            </a:r>
          </a:p>
        </p:txBody>
      </p:sp>
    </p:spTree>
    <p:extLst>
      <p:ext uri="{BB962C8B-B14F-4D97-AF65-F5344CB8AC3E}">
        <p14:creationId xmlns:p14="http://schemas.microsoft.com/office/powerpoint/2010/main" val="187529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7504" y="116632"/>
            <a:ext cx="8928992" cy="40011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i="1" dirty="0"/>
              <a:t>Światowy atlas zanieczyszczenia </a:t>
            </a:r>
            <a:r>
              <a:rPr lang="pl-PL" sz="2000" i="1" dirty="0" smtClean="0"/>
              <a:t>światłem - prognozy</a:t>
            </a:r>
            <a:endParaRPr lang="pl-PL" sz="2000" i="1" dirty="0"/>
          </a:p>
        </p:txBody>
      </p:sp>
      <p:pic>
        <p:nvPicPr>
          <p:cNvPr id="4" name="Picture 8" descr="euromin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1430338"/>
            <a:ext cx="3598862" cy="3598862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eur2025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430338"/>
            <a:ext cx="3541713" cy="3598862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833438" y="804202"/>
            <a:ext cx="7358062" cy="3381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pl-PL" sz="1600">
                <a:latin typeface="Verdana" pitchFamily="34" charset="0"/>
              </a:rPr>
              <a:t>Zanieczyszczenie światłem wzrasta obecnie o około </a:t>
            </a:r>
            <a:r>
              <a:rPr lang="en-US" sz="1600">
                <a:latin typeface="Verdana" pitchFamily="34" charset="0"/>
              </a:rPr>
              <a:t>5%</a:t>
            </a:r>
            <a:r>
              <a:rPr lang="pl-PL" sz="1600">
                <a:latin typeface="Verdana" pitchFamily="34" charset="0"/>
              </a:rPr>
              <a:t> </a:t>
            </a:r>
            <a:r>
              <a:rPr lang="en-US" sz="1600">
                <a:latin typeface="Verdana" pitchFamily="34" charset="0"/>
              </a:rPr>
              <a:t>-</a:t>
            </a:r>
            <a:r>
              <a:rPr lang="pl-PL" sz="1600">
                <a:latin typeface="Verdana" pitchFamily="34" charset="0"/>
              </a:rPr>
              <a:t> </a:t>
            </a:r>
            <a:r>
              <a:rPr lang="en-US" sz="1600">
                <a:latin typeface="Verdana" pitchFamily="34" charset="0"/>
              </a:rPr>
              <a:t>10% </a:t>
            </a:r>
            <a:r>
              <a:rPr lang="pl-PL" sz="1600">
                <a:latin typeface="Verdana" pitchFamily="34" charset="0"/>
              </a:rPr>
              <a:t>na rok</a:t>
            </a:r>
            <a:endParaRPr lang="en-US" sz="1600">
              <a:latin typeface="Verdana" pitchFamily="34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457200" y="1431925"/>
            <a:ext cx="73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1998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5181600" y="1431925"/>
            <a:ext cx="73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2025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76200" y="5578475"/>
            <a:ext cx="33432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pl-PL" sz="1400">
                <a:solidFill>
                  <a:schemeClr val="tx1"/>
                </a:solidFill>
                <a:latin typeface="Verdana" pitchFamily="34" charset="0"/>
              </a:rPr>
              <a:t>Kolory odpowiadają następującym ilorazom sztucznej jasności </a:t>
            </a:r>
          </a:p>
          <a:p>
            <a:pPr algn="r" eaLnBrk="1" hangingPunct="1"/>
            <a:r>
              <a:rPr lang="pl-PL" sz="1400">
                <a:solidFill>
                  <a:schemeClr val="tx1"/>
                </a:solidFill>
                <a:latin typeface="Verdana" pitchFamily="34" charset="0"/>
              </a:rPr>
              <a:t>nieba do jasności naturalnej:</a:t>
            </a:r>
            <a:endParaRPr lang="en-US" sz="140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3544888" y="5029200"/>
            <a:ext cx="29718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Verdana" pitchFamily="34" charset="0"/>
              </a:rPr>
              <a:t>&lt;0.01</a:t>
            </a:r>
            <a:r>
              <a:rPr lang="pl-PL" sz="1400">
                <a:latin typeface="Verdana" pitchFamily="34" charset="0"/>
              </a:rPr>
              <a:t>	czarny</a:t>
            </a:r>
            <a:endParaRPr lang="en-US" sz="1400">
              <a:latin typeface="Verdana" pitchFamily="34" charset="0"/>
            </a:endParaRPr>
          </a:p>
          <a:p>
            <a:r>
              <a:rPr lang="en-US" sz="1400">
                <a:latin typeface="Verdana" pitchFamily="34" charset="0"/>
              </a:rPr>
              <a:t>0.1-0.33</a:t>
            </a:r>
            <a:r>
              <a:rPr lang="pl-PL" sz="1400">
                <a:latin typeface="Verdana" pitchFamily="34" charset="0"/>
              </a:rPr>
              <a:t>	szary</a:t>
            </a:r>
            <a:r>
              <a:rPr lang="en-US" sz="1400">
                <a:latin typeface="Verdana" pitchFamily="34" charset="0"/>
              </a:rPr>
              <a:t>, </a:t>
            </a:r>
            <a:r>
              <a:rPr lang="pl-PL" sz="1400">
                <a:latin typeface="Verdana" pitchFamily="34" charset="0"/>
              </a:rPr>
              <a:t>niebieski</a:t>
            </a:r>
            <a:endParaRPr lang="en-US" sz="1400">
              <a:latin typeface="Verdana" pitchFamily="34" charset="0"/>
            </a:endParaRPr>
          </a:p>
          <a:p>
            <a:r>
              <a:rPr lang="en-US" sz="1400">
                <a:latin typeface="Verdana" pitchFamily="34" charset="0"/>
              </a:rPr>
              <a:t>0.33-1</a:t>
            </a:r>
            <a:r>
              <a:rPr lang="pl-PL" sz="1400">
                <a:latin typeface="Verdana" pitchFamily="34" charset="0"/>
              </a:rPr>
              <a:t>	zielony</a:t>
            </a:r>
            <a:endParaRPr lang="en-US" sz="1400">
              <a:latin typeface="Verdana" pitchFamily="34" charset="0"/>
            </a:endParaRPr>
          </a:p>
          <a:p>
            <a:r>
              <a:rPr lang="en-US" sz="1400">
                <a:latin typeface="Verdana" pitchFamily="34" charset="0"/>
              </a:rPr>
              <a:t>1-3</a:t>
            </a:r>
            <a:r>
              <a:rPr lang="pl-PL" sz="1400">
                <a:latin typeface="Verdana" pitchFamily="34" charset="0"/>
              </a:rPr>
              <a:t>	żółty</a:t>
            </a:r>
            <a:endParaRPr lang="en-US" sz="1400">
              <a:latin typeface="Verdana" pitchFamily="34" charset="0"/>
            </a:endParaRPr>
          </a:p>
          <a:p>
            <a:r>
              <a:rPr lang="en-US" sz="1400">
                <a:latin typeface="Verdana" pitchFamily="34" charset="0"/>
              </a:rPr>
              <a:t>3-9</a:t>
            </a:r>
            <a:r>
              <a:rPr lang="pl-PL" sz="1400">
                <a:latin typeface="Verdana" pitchFamily="34" charset="0"/>
              </a:rPr>
              <a:t>	pomarańczowy</a:t>
            </a:r>
            <a:endParaRPr lang="en-US" sz="1400">
              <a:latin typeface="Verdana" pitchFamily="34" charset="0"/>
            </a:endParaRPr>
          </a:p>
          <a:p>
            <a:r>
              <a:rPr lang="en-US" sz="1400">
                <a:latin typeface="Verdana" pitchFamily="34" charset="0"/>
              </a:rPr>
              <a:t>9-27</a:t>
            </a:r>
            <a:r>
              <a:rPr lang="pl-PL" sz="1400">
                <a:latin typeface="Verdana" pitchFamily="34" charset="0"/>
              </a:rPr>
              <a:t>	czerwony</a:t>
            </a:r>
            <a:endParaRPr lang="en-US" sz="1400">
              <a:latin typeface="Verdana" pitchFamily="34" charset="0"/>
            </a:endParaRPr>
          </a:p>
          <a:p>
            <a:r>
              <a:rPr lang="en-US" sz="1400">
                <a:latin typeface="Verdana" pitchFamily="34" charset="0"/>
              </a:rPr>
              <a:t>27-81</a:t>
            </a:r>
            <a:r>
              <a:rPr lang="pl-PL" sz="1400">
                <a:latin typeface="Verdana" pitchFamily="34" charset="0"/>
              </a:rPr>
              <a:t>	fioletowy</a:t>
            </a:r>
            <a:endParaRPr lang="en-US" sz="1400">
              <a:latin typeface="Verdana" pitchFamily="34" charset="0"/>
            </a:endParaRPr>
          </a:p>
          <a:p>
            <a:r>
              <a:rPr lang="en-US" sz="1400">
                <a:latin typeface="Verdana" pitchFamily="34" charset="0"/>
              </a:rPr>
              <a:t>&gt;81</a:t>
            </a:r>
            <a:r>
              <a:rPr lang="pl-PL" sz="1400">
                <a:latin typeface="Verdana" pitchFamily="34" charset="0"/>
              </a:rPr>
              <a:t>	biały</a:t>
            </a:r>
            <a:endParaRPr lang="en-US" sz="140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3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7504" y="116632"/>
            <a:ext cx="8928992" cy="40011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i="1" dirty="0" smtClean="0"/>
              <a:t>Metody „na oko”, czyli jak policzyć gwiazdy</a:t>
            </a:r>
            <a:endParaRPr lang="pl-PL" sz="2000" i="1" dirty="0"/>
          </a:p>
        </p:txBody>
      </p:sp>
      <p:pic>
        <p:nvPicPr>
          <p:cNvPr id="3" name="Picture 2" descr="http://www.jb.man.ac.uk/astronomy/nightsky/Hyades-Pleiad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981075"/>
            <a:ext cx="7307262" cy="5480050"/>
          </a:xfrm>
          <a:prstGeom prst="rect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3484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7504" y="116632"/>
            <a:ext cx="8928992" cy="40011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i="1" dirty="0"/>
              <a:t>Metody „na oko”, czyli jak policzyć gwiazdy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14313" y="1026021"/>
            <a:ext cx="8786812" cy="153888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FF66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pl-PL" sz="1600" dirty="0">
                <a:solidFill>
                  <a:schemeClr val="tx1"/>
                </a:solidFill>
                <a:latin typeface="+mn-lt"/>
              </a:rPr>
              <a:t>O czym musimy pamiętać:</a:t>
            </a:r>
          </a:p>
          <a:p>
            <a:pPr marL="285750" indent="-285750" eaLnBrk="1" hangingPunct="1">
              <a:spcBef>
                <a:spcPts val="1200"/>
              </a:spcBef>
              <a:buBlip>
                <a:blip r:embed="rId2"/>
              </a:buBlip>
            </a:pPr>
            <a:r>
              <a:rPr lang="pl-PL" sz="1600" dirty="0">
                <a:solidFill>
                  <a:schemeClr val="tx1"/>
                </a:solidFill>
                <a:latin typeface="+mn-lt"/>
              </a:rPr>
              <a:t> odpowiedni odstęp czasowy od zachodu lub wschodu Słońca/Księżyca </a:t>
            </a:r>
            <a:endParaRPr lang="pl-PL" sz="1600" dirty="0" smtClean="0">
              <a:solidFill>
                <a:schemeClr val="tx1"/>
              </a:solidFill>
              <a:latin typeface="+mn-lt"/>
            </a:endParaRPr>
          </a:p>
          <a:p>
            <a:pPr marL="285750" indent="-285750" eaLnBrk="1" hangingPunct="1">
              <a:spcBef>
                <a:spcPts val="1200"/>
              </a:spcBef>
              <a:buBlip>
                <a:blip r:embed="rId2"/>
              </a:buBlip>
            </a:pPr>
            <a:r>
              <a:rPr lang="pl-PL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pl-PL" sz="1600" dirty="0" smtClean="0">
                <a:solidFill>
                  <a:schemeClr val="tx1"/>
                </a:solidFill>
                <a:latin typeface="+mn-lt"/>
              </a:rPr>
              <a:t>stopień zachmurzenia </a:t>
            </a:r>
            <a:r>
              <a:rPr lang="pl-PL" sz="1600" dirty="0">
                <a:solidFill>
                  <a:schemeClr val="tx1"/>
                </a:solidFill>
                <a:latin typeface="+mn-lt"/>
              </a:rPr>
              <a:t>nieba i otoczenie (budynki, drzewa, góry, śnieg)</a:t>
            </a:r>
          </a:p>
          <a:p>
            <a:pPr marL="285750" indent="-285750" eaLnBrk="1" hangingPunct="1">
              <a:spcBef>
                <a:spcPts val="1200"/>
              </a:spcBef>
              <a:buBlip>
                <a:blip r:embed="rId2"/>
              </a:buBlip>
            </a:pPr>
            <a:r>
              <a:rPr lang="pl-PL" sz="1600" dirty="0">
                <a:solidFill>
                  <a:schemeClr val="tx1"/>
                </a:solidFill>
                <a:latin typeface="+mn-lt"/>
              </a:rPr>
              <a:t> przejrzystość atmosfery (aerozole, pyły)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742" y="3234854"/>
            <a:ext cx="4465762" cy="3038444"/>
          </a:xfrm>
          <a:prstGeom prst="rect">
            <a:avLst/>
          </a:prstGeom>
          <a:noFill/>
          <a:ln w="12700">
            <a:solidFill>
              <a:srgbClr val="555E7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0" y="3244363"/>
            <a:ext cx="4465762" cy="2976548"/>
          </a:xfrm>
          <a:prstGeom prst="rect">
            <a:avLst/>
          </a:prstGeom>
          <a:noFill/>
          <a:ln w="12700">
            <a:solidFill>
              <a:srgbClr val="555E7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98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39"/>
          <p:cNvSpPr txBox="1">
            <a:spLocks noChangeArrowheads="1"/>
          </p:cNvSpPr>
          <p:nvPr/>
        </p:nvSpPr>
        <p:spPr bwMode="auto">
          <a:xfrm>
            <a:off x="107950" y="836712"/>
            <a:ext cx="8712200" cy="312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6238" indent="-285750">
              <a:spcAft>
                <a:spcPts val="600"/>
              </a:spcAft>
              <a:buClr>
                <a:srgbClr val="FFC000"/>
              </a:buClr>
              <a:buBlip>
                <a:blip r:embed="rId3"/>
              </a:buBlip>
              <a:defRPr/>
            </a:pPr>
            <a:r>
              <a:rPr lang="pl-PL" sz="1800" dirty="0" smtClean="0">
                <a:latin typeface="Calibri" pitchFamily="34" charset="0"/>
              </a:rPr>
              <a:t>przygotowujemy </a:t>
            </a:r>
            <a:r>
              <a:rPr lang="pl-PL" sz="1800" dirty="0">
                <a:latin typeface="Calibri" pitchFamily="34" charset="0"/>
              </a:rPr>
              <a:t>tubę o rozmiarach: 20-22 cm (długość L), 4-6 cm (średnica D) </a:t>
            </a:r>
          </a:p>
          <a:p>
            <a:pPr marL="376238" indent="-285750">
              <a:spcAft>
                <a:spcPts val="600"/>
              </a:spcAft>
              <a:buClr>
                <a:srgbClr val="FFC000"/>
              </a:buClr>
              <a:buBlip>
                <a:blip r:embed="rId3"/>
              </a:buBlip>
              <a:defRPr/>
            </a:pPr>
            <a:r>
              <a:rPr lang="pl-PL" sz="1800" dirty="0">
                <a:latin typeface="Calibri" pitchFamily="34" charset="0"/>
              </a:rPr>
              <a:t>zliczamy gwiazdy mieszczące się w tubie </a:t>
            </a:r>
            <a:r>
              <a:rPr lang="pl-PL" sz="1800" dirty="0" smtClean="0">
                <a:latin typeface="Calibri" pitchFamily="34" charset="0"/>
              </a:rPr>
              <a:t>w 10, lub więcej,` </a:t>
            </a:r>
            <a:r>
              <a:rPr lang="pl-PL" sz="1800" dirty="0">
                <a:latin typeface="Calibri" pitchFamily="34" charset="0"/>
              </a:rPr>
              <a:t>dowolnie wybranych obszarach nieba - otrzymujemy 10 próbek p1,..., p10</a:t>
            </a:r>
          </a:p>
          <a:p>
            <a:pPr marL="376238" indent="-285750">
              <a:spcAft>
                <a:spcPts val="600"/>
              </a:spcAft>
              <a:buClr>
                <a:srgbClr val="FFC000"/>
              </a:buClr>
              <a:buBlip>
                <a:blip r:embed="rId3"/>
              </a:buBlip>
              <a:defRPr/>
            </a:pPr>
            <a:r>
              <a:rPr lang="pl-PL" sz="1800" dirty="0">
                <a:latin typeface="Calibri" pitchFamily="34" charset="0"/>
              </a:rPr>
              <a:t>dodajemy </a:t>
            </a:r>
            <a:r>
              <a:rPr lang="pl-PL" dirty="0" smtClean="0">
                <a:latin typeface="Calibri" pitchFamily="34" charset="0"/>
              </a:rPr>
              <a:t>liczbę</a:t>
            </a:r>
            <a:r>
              <a:rPr lang="pl-PL" sz="1800" dirty="0" smtClean="0">
                <a:latin typeface="Calibri" pitchFamily="34" charset="0"/>
              </a:rPr>
              <a:t> </a:t>
            </a:r>
            <a:r>
              <a:rPr lang="pl-PL" sz="1800" dirty="0">
                <a:latin typeface="Calibri" pitchFamily="34" charset="0"/>
              </a:rPr>
              <a:t>gwiazd w każdym z 10 zliczeń i dzielimy wynik na 10</a:t>
            </a:r>
          </a:p>
          <a:p>
            <a:pPr marL="271463" indent="-180975">
              <a:spcAft>
                <a:spcPts val="1200"/>
              </a:spcAft>
              <a:buClr>
                <a:srgbClr val="FFC000"/>
              </a:buClr>
              <a:buFont typeface="Courier New" pitchFamily="49" charset="0"/>
              <a:buNone/>
              <a:defRPr/>
            </a:pPr>
            <a:r>
              <a:rPr lang="pl-PL" sz="1800" b="1" dirty="0">
                <a:latin typeface="Calibri" pitchFamily="34" charset="0"/>
              </a:rPr>
              <a:t>				</a:t>
            </a:r>
            <a:r>
              <a:rPr lang="pl-PL" sz="1800" b="1" dirty="0" err="1">
                <a:latin typeface="Calibri" pitchFamily="34" charset="0"/>
              </a:rPr>
              <a:t>p</a:t>
            </a:r>
            <a:r>
              <a:rPr lang="pl-PL" sz="1800" b="1" baseline="-25000" dirty="0" err="1">
                <a:latin typeface="Calibri" pitchFamily="34" charset="0"/>
              </a:rPr>
              <a:t>śr</a:t>
            </a:r>
            <a:r>
              <a:rPr lang="pl-PL" sz="1800" b="1" dirty="0">
                <a:latin typeface="Calibri" pitchFamily="34" charset="0"/>
              </a:rPr>
              <a:t>=(p1+p2+...+p10)/10</a:t>
            </a:r>
            <a:endParaRPr lang="pl-PL" sz="1800" dirty="0">
              <a:latin typeface="Calibri" pitchFamily="34" charset="0"/>
            </a:endParaRPr>
          </a:p>
          <a:p>
            <a:pPr marL="376238" indent="-285750">
              <a:spcAft>
                <a:spcPts val="600"/>
              </a:spcAft>
              <a:buClr>
                <a:srgbClr val="FFC000"/>
              </a:buClr>
              <a:buBlip>
                <a:blip r:embed="rId3"/>
              </a:buBlip>
              <a:defRPr/>
            </a:pPr>
            <a:r>
              <a:rPr lang="pl-PL" sz="1800" dirty="0">
                <a:latin typeface="Calibri" pitchFamily="34" charset="0"/>
              </a:rPr>
              <a:t>otrzymana wartość </a:t>
            </a:r>
            <a:r>
              <a:rPr lang="pl-PL" sz="1800" dirty="0" err="1">
                <a:latin typeface="Calibri" pitchFamily="34" charset="0"/>
              </a:rPr>
              <a:t>p</a:t>
            </a:r>
            <a:r>
              <a:rPr lang="pl-PL" sz="1800" baseline="-25000" dirty="0" err="1">
                <a:latin typeface="Calibri" pitchFamily="34" charset="0"/>
              </a:rPr>
              <a:t>śr</a:t>
            </a:r>
            <a:r>
              <a:rPr lang="pl-PL" sz="1800" dirty="0">
                <a:latin typeface="Calibri" pitchFamily="34" charset="0"/>
              </a:rPr>
              <a:t> jest średnią </a:t>
            </a:r>
            <a:r>
              <a:rPr lang="pl-PL" dirty="0" smtClean="0">
                <a:latin typeface="Calibri" pitchFamily="34" charset="0"/>
              </a:rPr>
              <a:t>liczbą</a:t>
            </a:r>
            <a:r>
              <a:rPr lang="pl-PL" sz="1800" dirty="0" smtClean="0">
                <a:latin typeface="Calibri" pitchFamily="34" charset="0"/>
              </a:rPr>
              <a:t> </a:t>
            </a:r>
            <a:r>
              <a:rPr lang="pl-PL" sz="1800" dirty="0">
                <a:latin typeface="Calibri" pitchFamily="34" charset="0"/>
              </a:rPr>
              <a:t>gwiazd widocznych przez tubę</a:t>
            </a:r>
          </a:p>
          <a:p>
            <a:pPr marL="376238" indent="-285750">
              <a:spcAft>
                <a:spcPts val="600"/>
              </a:spcAft>
              <a:buClr>
                <a:srgbClr val="FFC000"/>
              </a:buClr>
              <a:buBlip>
                <a:blip r:embed="rId3"/>
              </a:buBlip>
              <a:defRPr/>
            </a:pPr>
            <a:r>
              <a:rPr lang="pl-PL" sz="1800" dirty="0">
                <a:latin typeface="Calibri" pitchFamily="34" charset="0"/>
              </a:rPr>
              <a:t>aby więc oszacować całkowitą </a:t>
            </a:r>
            <a:r>
              <a:rPr lang="pl-PL" dirty="0" smtClean="0">
                <a:latin typeface="Calibri" pitchFamily="34" charset="0"/>
              </a:rPr>
              <a:t>liczbę</a:t>
            </a:r>
            <a:r>
              <a:rPr lang="pl-PL" sz="1800" dirty="0" smtClean="0">
                <a:latin typeface="Calibri" pitchFamily="34" charset="0"/>
              </a:rPr>
              <a:t> </a:t>
            </a:r>
            <a:r>
              <a:rPr lang="pl-PL" sz="1800" dirty="0">
                <a:latin typeface="Calibri" pitchFamily="34" charset="0"/>
              </a:rPr>
              <a:t>widocznych gwiazd korzystamy z tego wzoru (wyraz w nawiasie określa jaką część nieba widać przez tubę):</a:t>
            </a:r>
          </a:p>
          <a:p>
            <a:pPr>
              <a:buFont typeface="Courier New" pitchFamily="49" charset="0"/>
              <a:buNone/>
              <a:defRPr/>
            </a:pPr>
            <a:r>
              <a:rPr lang="pl-PL" sz="1800" dirty="0">
                <a:latin typeface="Calibri" pitchFamily="34" charset="0"/>
              </a:rPr>
              <a:t>			</a:t>
            </a:r>
            <a:r>
              <a:rPr lang="pl-PL" sz="1800" b="1" dirty="0" smtClean="0">
                <a:latin typeface="Calibri" pitchFamily="34" charset="0"/>
              </a:rPr>
              <a:t>liczba gwiazd </a:t>
            </a:r>
            <a:r>
              <a:rPr lang="pl-PL" sz="1800" b="1" dirty="0">
                <a:latin typeface="Calibri" pitchFamily="34" charset="0"/>
              </a:rPr>
              <a:t>= (8L</a:t>
            </a:r>
            <a:r>
              <a:rPr lang="pl-PL" sz="1800" b="1" baseline="30000" dirty="0">
                <a:latin typeface="Calibri" pitchFamily="34" charset="0"/>
              </a:rPr>
              <a:t>2</a:t>
            </a:r>
            <a:r>
              <a:rPr lang="pl-PL" sz="1800" b="1" dirty="0">
                <a:latin typeface="Calibri" pitchFamily="34" charset="0"/>
              </a:rPr>
              <a:t>/D</a:t>
            </a:r>
            <a:r>
              <a:rPr lang="pl-PL" sz="1800" b="1" baseline="30000" dirty="0">
                <a:latin typeface="Calibri" pitchFamily="34" charset="0"/>
              </a:rPr>
              <a:t>2</a:t>
            </a:r>
            <a:r>
              <a:rPr lang="pl-PL" sz="1800" b="1" dirty="0">
                <a:latin typeface="Calibri" pitchFamily="34" charset="0"/>
              </a:rPr>
              <a:t>)*</a:t>
            </a:r>
            <a:r>
              <a:rPr lang="pl-PL" sz="1800" b="1" dirty="0" err="1">
                <a:latin typeface="Calibri" pitchFamily="34" charset="0"/>
              </a:rPr>
              <a:t>p</a:t>
            </a:r>
            <a:r>
              <a:rPr lang="pl-PL" sz="1800" b="1" baseline="-25000" dirty="0" err="1">
                <a:latin typeface="Calibri" pitchFamily="34" charset="0"/>
              </a:rPr>
              <a:t>śr</a:t>
            </a:r>
            <a:endParaRPr lang="pl-PL" sz="1800" b="1" baseline="-25000" dirty="0">
              <a:latin typeface="Calibri" pitchFamily="34" charset="0"/>
            </a:endParaRPr>
          </a:p>
        </p:txBody>
      </p:sp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199772">
            <a:off x="5128564" y="4024202"/>
            <a:ext cx="3849356" cy="2555503"/>
          </a:xfrm>
          <a:prstGeom prst="rect">
            <a:avLst/>
          </a:prstGeom>
          <a:noFill/>
          <a:ln w="12700" cap="flat" cmpd="sng">
            <a:solidFill>
              <a:schemeClr val="bg2">
                <a:lumMod val="75000"/>
              </a:schemeClr>
            </a:solidFill>
            <a:prstDash val="solid"/>
            <a:miter lim="800000"/>
            <a:headEnd/>
            <a:tailEnd/>
          </a:ln>
        </p:spPr>
      </p:pic>
      <p:sp>
        <p:nvSpPr>
          <p:cNvPr id="39941" name="Rectangle 11"/>
          <p:cNvSpPr>
            <a:spLocks noChangeArrowheads="1"/>
          </p:cNvSpPr>
          <p:nvPr/>
        </p:nvSpPr>
        <p:spPr bwMode="auto">
          <a:xfrm>
            <a:off x="827584" y="5042762"/>
            <a:ext cx="3384550" cy="10461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177800" indent="-177800" algn="ctr" eaLnBrk="0" hangingPunct="0">
              <a:spcAft>
                <a:spcPts val="600"/>
              </a:spcAft>
              <a:buClr>
                <a:srgbClr val="D9D9D9"/>
              </a:buClr>
            </a:pPr>
            <a:r>
              <a:rPr lang="pl-PL" sz="1800" b="1" dirty="0" smtClean="0">
                <a:latin typeface="Calibri" pitchFamily="34" charset="0"/>
              </a:rPr>
              <a:t>Opis metody:</a:t>
            </a:r>
            <a:endParaRPr lang="pl-PL" sz="1800" b="1" dirty="0">
              <a:latin typeface="Calibri" pitchFamily="34" charset="0"/>
            </a:endParaRPr>
          </a:p>
          <a:p>
            <a:pPr marL="177800" indent="-177800" algn="ctr" eaLnBrk="0" hangingPunct="0">
              <a:spcAft>
                <a:spcPts val="600"/>
              </a:spcAft>
              <a:buClr>
                <a:srgbClr val="D9D9D9"/>
              </a:buClr>
            </a:pPr>
            <a:r>
              <a:rPr lang="pl-PL" sz="1800" b="1" dirty="0">
                <a:latin typeface="Calibri" pitchFamily="34" charset="0"/>
              </a:rPr>
              <a:t>www.izera-darksky.eu   </a:t>
            </a:r>
          </a:p>
          <a:p>
            <a:pPr marL="177800" indent="-177800" algn="ctr" eaLnBrk="0" hangingPunct="0">
              <a:spcAft>
                <a:spcPts val="600"/>
              </a:spcAft>
              <a:buClr>
                <a:srgbClr val="D9D9D9"/>
              </a:buClr>
            </a:pPr>
            <a:r>
              <a:rPr lang="pl-PL" sz="1600" b="1" dirty="0">
                <a:latin typeface="Calibri" pitchFamily="34" charset="0"/>
              </a:rPr>
              <a:t>(zakładka „informacje, odnośniki”)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107504" y="116632"/>
            <a:ext cx="8928992" cy="40011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i="1" dirty="0" smtClean="0"/>
              <a:t>Metoda z tubą </a:t>
            </a:r>
            <a:endParaRPr lang="pl-PL" sz="2000" i="1" dirty="0"/>
          </a:p>
        </p:txBody>
      </p:sp>
    </p:spTree>
    <p:extLst>
      <p:ext uri="{BB962C8B-B14F-4D97-AF65-F5344CB8AC3E}">
        <p14:creationId xmlns:p14="http://schemas.microsoft.com/office/powerpoint/2010/main" val="46040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433388" y="980728"/>
            <a:ext cx="82423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Aft>
                <a:spcPts val="600"/>
              </a:spcAft>
              <a:buFont typeface="Courier New" pitchFamily="49" charset="0"/>
              <a:buNone/>
              <a:defRPr/>
            </a:pPr>
            <a:r>
              <a:rPr lang="pl-PL" sz="1800" dirty="0">
                <a:latin typeface="Calibri" pitchFamily="34" charset="0"/>
              </a:rPr>
              <a:t>Metoda opracowana przez </a:t>
            </a:r>
            <a:r>
              <a:rPr lang="en-029" sz="1800" dirty="0">
                <a:latin typeface="Calibri" pitchFamily="34" charset="0"/>
              </a:rPr>
              <a:t>International Meteor Organization</a:t>
            </a:r>
            <a:r>
              <a:rPr lang="pl-PL" sz="1800" dirty="0">
                <a:latin typeface="Calibri" pitchFamily="34" charset="0"/>
              </a:rPr>
              <a:t> dla obserwatorów meteorów. Polega na szacowaniu jasności granicznej przez zliczenia </a:t>
            </a:r>
            <a:r>
              <a:rPr lang="pl-PL" dirty="0" smtClean="0">
                <a:latin typeface="Calibri" pitchFamily="34" charset="0"/>
              </a:rPr>
              <a:t>liczby</a:t>
            </a:r>
            <a:r>
              <a:rPr lang="pl-PL" sz="1800" dirty="0" smtClean="0">
                <a:latin typeface="Calibri" pitchFamily="34" charset="0"/>
              </a:rPr>
              <a:t> </a:t>
            </a:r>
            <a:r>
              <a:rPr lang="pl-PL" sz="1800" dirty="0">
                <a:latin typeface="Calibri" pitchFamily="34" charset="0"/>
              </a:rPr>
              <a:t>widocznych gwiazd w wybranych obszarach nieba:</a:t>
            </a:r>
          </a:p>
          <a:p>
            <a:pPr eaLnBrk="0" hangingPunct="0">
              <a:spcAft>
                <a:spcPts val="600"/>
              </a:spcAft>
              <a:buFont typeface="Courier New" pitchFamily="49" charset="0"/>
              <a:buNone/>
              <a:defRPr/>
            </a:pPr>
            <a:endParaRPr lang="pl-PL" sz="1800" dirty="0">
              <a:latin typeface="Calibri" pitchFamily="34" charset="0"/>
            </a:endParaRPr>
          </a:p>
          <a:p>
            <a:pPr marL="468312" indent="-285750" eaLnBrk="0" hangingPunct="0">
              <a:spcAft>
                <a:spcPts val="600"/>
              </a:spcAft>
              <a:buClr>
                <a:srgbClr val="FFC000"/>
              </a:buClr>
              <a:buBlip>
                <a:blip r:embed="rId3"/>
              </a:buBlip>
              <a:defRPr/>
            </a:pPr>
            <a:r>
              <a:rPr lang="pl-PL" sz="1800" dirty="0" smtClean="0">
                <a:latin typeface="Calibri" pitchFamily="34" charset="0"/>
              </a:rPr>
              <a:t>należy </a:t>
            </a:r>
            <a:r>
              <a:rPr lang="pl-PL" sz="1800" dirty="0">
                <a:latin typeface="Calibri" pitchFamily="34" charset="0"/>
              </a:rPr>
              <a:t>wybrać jeden (lub </a:t>
            </a:r>
            <a:r>
              <a:rPr lang="pl-PL" sz="1800" dirty="0" err="1">
                <a:latin typeface="Calibri" pitchFamily="34" charset="0"/>
              </a:rPr>
              <a:t>wiecej</a:t>
            </a:r>
            <a:r>
              <a:rPr lang="pl-PL" sz="1800" dirty="0">
                <a:latin typeface="Calibri" pitchFamily="34" charset="0"/>
              </a:rPr>
              <a:t>) z 30 obszarów na niebie wyznaczonych przez jasne gwiazdy,</a:t>
            </a:r>
          </a:p>
          <a:p>
            <a:pPr marL="468312" indent="-285750" eaLnBrk="0" hangingPunct="0">
              <a:spcAft>
                <a:spcPts val="600"/>
              </a:spcAft>
              <a:buClr>
                <a:srgbClr val="FFC000"/>
              </a:buClr>
              <a:buBlip>
                <a:blip r:embed="rId3"/>
              </a:buBlip>
              <a:defRPr/>
            </a:pPr>
            <a:r>
              <a:rPr lang="pl-PL" sz="1800" dirty="0">
                <a:latin typeface="Calibri" pitchFamily="34" charset="0"/>
              </a:rPr>
              <a:t>policzyć gwiazdy widoczne w tym obszarze (obszarach), wliczając w to gwiazdy ograniczające go.</a:t>
            </a:r>
          </a:p>
          <a:p>
            <a:pPr marL="468312" indent="-285750" eaLnBrk="0" hangingPunct="0">
              <a:buClr>
                <a:srgbClr val="FFC000"/>
              </a:buClr>
              <a:buBlip>
                <a:blip r:embed="rId3"/>
              </a:buBlip>
              <a:defRPr/>
            </a:pPr>
            <a:r>
              <a:rPr lang="pl-PL" sz="1800" dirty="0">
                <a:latin typeface="Calibri" pitchFamily="34" charset="0"/>
              </a:rPr>
              <a:t>zapisać numer wybranego obszaru i ilość zliczonych gwiazd a następnie odczytać z tabel jaka jest graniczna jasność. </a:t>
            </a:r>
          </a:p>
        </p:txBody>
      </p:sp>
      <p:sp>
        <p:nvSpPr>
          <p:cNvPr id="41988" name="Rectangle 11"/>
          <p:cNvSpPr>
            <a:spLocks noChangeArrowheads="1"/>
          </p:cNvSpPr>
          <p:nvPr/>
        </p:nvSpPr>
        <p:spPr bwMode="auto">
          <a:xfrm>
            <a:off x="971550" y="5046663"/>
            <a:ext cx="4537075" cy="7239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177800" indent="-177800" algn="ctr" eaLnBrk="0" hangingPunct="0">
              <a:spcAft>
                <a:spcPts val="600"/>
              </a:spcAft>
              <a:buClr>
                <a:srgbClr val="D9D9D9"/>
              </a:buClr>
            </a:pPr>
            <a:r>
              <a:rPr lang="pl-PL" sz="1800" b="1" dirty="0">
                <a:latin typeface="Calibri" pitchFamily="34" charset="0"/>
              </a:rPr>
              <a:t>opis metody:</a:t>
            </a:r>
          </a:p>
          <a:p>
            <a:pPr marL="177800" indent="-177800" algn="ctr" eaLnBrk="0" hangingPunct="0">
              <a:spcAft>
                <a:spcPts val="600"/>
              </a:spcAft>
              <a:buClr>
                <a:srgbClr val="D9D9D9"/>
              </a:buClr>
            </a:pPr>
            <a:r>
              <a:rPr lang="pl-PL" sz="1800" b="1" dirty="0">
                <a:latin typeface="Calibri" pitchFamily="34" charset="0"/>
              </a:rPr>
              <a:t>www.imo.net/visual/major/observation/lm  </a:t>
            </a:r>
          </a:p>
        </p:txBody>
      </p:sp>
      <p:pic>
        <p:nvPicPr>
          <p:cNvPr id="41990" name="Picture 11" descr="pole_Cyg"/>
          <p:cNvPicPr>
            <a:picLocks noChangeAspect="1" noChangeArrowheads="1"/>
          </p:cNvPicPr>
          <p:nvPr/>
        </p:nvPicPr>
        <p:blipFill>
          <a:blip r:embed="rId4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4460310"/>
            <a:ext cx="2312566" cy="2165915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107504" y="116632"/>
            <a:ext cx="8928992" cy="40011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i="1" dirty="0" smtClean="0"/>
              <a:t>Metoda jasności granicznej</a:t>
            </a:r>
            <a:endParaRPr lang="pl-PL" sz="2000" i="1" dirty="0"/>
          </a:p>
        </p:txBody>
      </p:sp>
    </p:spTree>
    <p:extLst>
      <p:ext uri="{BB962C8B-B14F-4D97-AF65-F5344CB8AC3E}">
        <p14:creationId xmlns:p14="http://schemas.microsoft.com/office/powerpoint/2010/main" val="399756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07504" y="116632"/>
            <a:ext cx="8928992" cy="40011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i="1" dirty="0" smtClean="0"/>
              <a:t>Metoda jasności granicznej</a:t>
            </a:r>
            <a:endParaRPr lang="pl-PL" sz="2000" i="1" dirty="0"/>
          </a:p>
        </p:txBody>
      </p:sp>
      <p:pic>
        <p:nvPicPr>
          <p:cNvPr id="6" name="Picture 8" descr="pola_gwiazdowe"/>
          <p:cNvPicPr>
            <a:picLocks noChangeAspect="1" noChangeArrowheads="1"/>
          </p:cNvPicPr>
          <p:nvPr/>
        </p:nvPicPr>
        <p:blipFill>
          <a:blip r:embed="rId3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13" y="1340767"/>
            <a:ext cx="6553200" cy="524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tabela"/>
          <p:cNvPicPr>
            <a:picLocks noChangeAspect="1" noChangeArrowheads="1"/>
          </p:cNvPicPr>
          <p:nvPr/>
        </p:nvPicPr>
        <p:blipFill>
          <a:blip r:embed="rId4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5760640" cy="334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5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/>
          <p:cNvSpPr txBox="1">
            <a:spLocks noChangeArrowheads="1"/>
          </p:cNvSpPr>
          <p:nvPr/>
        </p:nvSpPr>
        <p:spPr bwMode="auto">
          <a:xfrm>
            <a:off x="177800" y="1042988"/>
            <a:ext cx="8786813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6238" indent="-285750">
              <a:spcBef>
                <a:spcPts val="600"/>
              </a:spcBef>
              <a:buClr>
                <a:srgbClr val="FFC000"/>
              </a:buClr>
              <a:buBlip>
                <a:blip r:embed="rId3"/>
              </a:buBlip>
              <a:defRPr/>
            </a:pPr>
            <a:r>
              <a:rPr lang="pl-PL" sz="1800" dirty="0" smtClean="0">
                <a:latin typeface="Calibri" pitchFamily="34" charset="0"/>
              </a:rPr>
              <a:t>przed </a:t>
            </a:r>
            <a:r>
              <a:rPr lang="pl-PL" sz="1800" dirty="0">
                <a:latin typeface="Calibri" pitchFamily="34" charset="0"/>
              </a:rPr>
              <a:t>obserwacją musimy przyzwyczaić oczy do ciemności (ok. 15 min.)</a:t>
            </a:r>
          </a:p>
          <a:p>
            <a:pPr marL="376238" indent="-285750">
              <a:spcBef>
                <a:spcPts val="600"/>
              </a:spcBef>
              <a:buClr>
                <a:srgbClr val="FFC000"/>
              </a:buClr>
              <a:buBlip>
                <a:blip r:embed="rId3"/>
              </a:buBlip>
              <a:defRPr/>
            </a:pPr>
            <a:r>
              <a:rPr lang="pl-PL" sz="1800" dirty="0">
                <a:latin typeface="Calibri" pitchFamily="34" charset="0"/>
              </a:rPr>
              <a:t>podczas zliczania unikajmy patrzenia na jasne źródła światła</a:t>
            </a:r>
          </a:p>
          <a:p>
            <a:pPr marL="376238" indent="-285750">
              <a:spcBef>
                <a:spcPts val="600"/>
              </a:spcBef>
              <a:buClr>
                <a:srgbClr val="FFC000"/>
              </a:buClr>
              <a:buBlip>
                <a:blip r:embed="rId3"/>
              </a:buBlip>
              <a:defRPr/>
            </a:pPr>
            <a:r>
              <a:rPr lang="pl-PL" sz="1800" dirty="0">
                <a:latin typeface="Calibri" pitchFamily="34" charset="0"/>
              </a:rPr>
              <a:t>do oświetlenia kartki z raportem obserwacyjnym, używamy słabego światła (najlepiej czerwonego)</a:t>
            </a:r>
          </a:p>
          <a:p>
            <a:pPr marL="376238" indent="-285750">
              <a:spcBef>
                <a:spcPts val="1200"/>
              </a:spcBef>
              <a:buClr>
                <a:srgbClr val="FFC000"/>
              </a:buClr>
              <a:buBlip>
                <a:blip r:embed="rId3"/>
              </a:buBlip>
              <a:defRPr/>
            </a:pPr>
            <a:r>
              <a:rPr lang="pl-PL" sz="1800" dirty="0">
                <a:latin typeface="Calibri" pitchFamily="34" charset="0"/>
              </a:rPr>
              <a:t>musimy zachować odpowiedni odstęp czasowy od zachodu lub wschodu Słońca/Księżyca (brak nocy astronomicznych w lecie)</a:t>
            </a:r>
          </a:p>
          <a:p>
            <a:pPr marL="376238" indent="-285750">
              <a:spcBef>
                <a:spcPts val="1200"/>
              </a:spcBef>
              <a:buClr>
                <a:srgbClr val="FFC000"/>
              </a:buClr>
              <a:buBlip>
                <a:blip r:embed="rId3"/>
              </a:buBlip>
              <a:defRPr/>
            </a:pPr>
            <a:r>
              <a:rPr lang="pl-PL" sz="1800" dirty="0">
                <a:latin typeface="Calibri" pitchFamily="34" charset="0"/>
              </a:rPr>
              <a:t>obserwować uważnie stopień zachmurzeni nieba i otoczenie (budynki, drzewa, góry, śnieg)</a:t>
            </a:r>
          </a:p>
          <a:p>
            <a:pPr marL="376238" indent="-285750">
              <a:spcBef>
                <a:spcPts val="1200"/>
              </a:spcBef>
              <a:buClr>
                <a:srgbClr val="FFC000"/>
              </a:buClr>
              <a:buBlip>
                <a:blip r:embed="rId3"/>
              </a:buBlip>
              <a:defRPr/>
            </a:pPr>
            <a:r>
              <a:rPr lang="pl-PL" sz="1800" dirty="0">
                <a:latin typeface="Calibri" pitchFamily="34" charset="0"/>
              </a:rPr>
              <a:t>pamiętać o zmiennej przejrzystość atmosfery (aerozole, pyły)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107504" y="116632"/>
            <a:ext cx="8928992" cy="40011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i="1" dirty="0" smtClean="0"/>
              <a:t>Jak z oka zrobić instrument?</a:t>
            </a:r>
            <a:endParaRPr lang="pl-PL" sz="2000" i="1" dirty="0"/>
          </a:p>
        </p:txBody>
      </p:sp>
      <p:pic>
        <p:nvPicPr>
          <p:cNvPr id="23554" name="Picture 2" descr="http://149.156.201.144/galeria/1966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29" y="4365104"/>
            <a:ext cx="3531915" cy="23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350030"/>
            <a:ext cx="3566170" cy="237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6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7504" y="116632"/>
            <a:ext cx="8928992" cy="40011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i="1" dirty="0" smtClean="0"/>
              <a:t>Świetlny smog</a:t>
            </a:r>
            <a:endParaRPr lang="pl-PL" sz="2000" i="1" dirty="0"/>
          </a:p>
        </p:txBody>
      </p:sp>
      <p:pic>
        <p:nvPicPr>
          <p:cNvPr id="3" name="Picture 4" descr="light-pollu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908720"/>
            <a:ext cx="7916862" cy="528161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957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7504" y="116632"/>
            <a:ext cx="8928992" cy="40011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i="1" dirty="0" smtClean="0"/>
              <a:t>Cel?</a:t>
            </a:r>
            <a:endParaRPr lang="pl-PL" sz="2000" i="1" dirty="0"/>
          </a:p>
        </p:txBody>
      </p:sp>
      <p:sp>
        <p:nvSpPr>
          <p:cNvPr id="3" name="pole tekstowe 2"/>
          <p:cNvSpPr txBox="1"/>
          <p:nvPr/>
        </p:nvSpPr>
        <p:spPr>
          <a:xfrm>
            <a:off x="107504" y="980728"/>
            <a:ext cx="2638736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Pojedyncza obserwacja</a:t>
            </a:r>
          </a:p>
          <a:p>
            <a:r>
              <a:rPr lang="pl-PL" dirty="0" smtClean="0"/>
              <a:t>jest obarczona szeregiem</a:t>
            </a:r>
          </a:p>
          <a:p>
            <a:r>
              <a:rPr lang="pl-PL" dirty="0" smtClean="0"/>
              <a:t>błędów</a:t>
            </a:r>
          </a:p>
          <a:p>
            <a:endParaRPr lang="pl-PL" dirty="0"/>
          </a:p>
          <a:p>
            <a:r>
              <a:rPr lang="pl-PL" dirty="0" smtClean="0"/>
              <a:t>Wykorzystanie masowych </a:t>
            </a:r>
          </a:p>
          <a:p>
            <a:r>
              <a:rPr lang="pl-PL" dirty="0" smtClean="0"/>
              <a:t>obserwacji z udziałem</a:t>
            </a:r>
          </a:p>
          <a:p>
            <a:r>
              <a:rPr lang="pl-PL" dirty="0" smtClean="0"/>
              <a:t>uczniów pozwoli na </a:t>
            </a:r>
          </a:p>
          <a:p>
            <a:r>
              <a:rPr lang="pl-PL" dirty="0" smtClean="0"/>
              <a:t>uśrednienie wyników</a:t>
            </a:r>
          </a:p>
          <a:p>
            <a:r>
              <a:rPr lang="pl-PL" dirty="0" smtClean="0"/>
              <a:t>i stworzenie mapy </a:t>
            </a:r>
          </a:p>
          <a:p>
            <a:r>
              <a:rPr lang="pl-PL" dirty="0" smtClean="0"/>
              <a:t>zanieczyszczenia światłem</a:t>
            </a:r>
          </a:p>
          <a:p>
            <a:r>
              <a:rPr lang="pl-PL" dirty="0" smtClean="0"/>
              <a:t>dla terenu Polski</a:t>
            </a:r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  <a:p>
            <a:r>
              <a:rPr lang="pl-PL" dirty="0" smtClean="0"/>
              <a:t>www.wygasz.edu.pl</a:t>
            </a:r>
            <a:endParaRPr lang="pl-PL" dirty="0"/>
          </a:p>
        </p:txBody>
      </p:sp>
      <p:pic>
        <p:nvPicPr>
          <p:cNvPr id="4" name="Obraz 3" descr="viirs2012-polsk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1253513"/>
            <a:ext cx="6088554" cy="47049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18" y="4738461"/>
            <a:ext cx="2348104" cy="1235201"/>
          </a:xfrm>
          <a:prstGeom prst="rect">
            <a:avLst/>
          </a:prstGeom>
        </p:spPr>
      </p:pic>
      <p:cxnSp>
        <p:nvCxnSpPr>
          <p:cNvPr id="7" name="Łącznik prosty ze strzałką 6"/>
          <p:cNvCxnSpPr/>
          <p:nvPr/>
        </p:nvCxnSpPr>
        <p:spPr>
          <a:xfrm>
            <a:off x="4139952" y="908720"/>
            <a:ext cx="0" cy="2088232"/>
          </a:xfrm>
          <a:prstGeom prst="straightConnector1">
            <a:avLst/>
          </a:prstGeom>
          <a:ln w="317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406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7504" y="116632"/>
            <a:ext cx="8928992" cy="40011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i="1" dirty="0" smtClean="0"/>
              <a:t>Skala problemu</a:t>
            </a:r>
            <a:endParaRPr lang="pl-PL" sz="2000" i="1" dirty="0"/>
          </a:p>
        </p:txBody>
      </p:sp>
      <p:pic>
        <p:nvPicPr>
          <p:cNvPr id="3" name="Picture 2" descr="noc_swi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1030288"/>
            <a:ext cx="8953500" cy="4478337"/>
          </a:xfrm>
          <a:prstGeom prst="rect">
            <a:avLst/>
          </a:prstGeom>
          <a:noFill/>
          <a:ln w="12700">
            <a:solidFill>
              <a:srgbClr val="DDDD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43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7504" y="116632"/>
            <a:ext cx="8928992" cy="40011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i="1" dirty="0" smtClean="0"/>
              <a:t>Jasność/ciemność nieba</a:t>
            </a:r>
            <a:endParaRPr lang="pl-PL" sz="2000" i="1" dirty="0"/>
          </a:p>
        </p:txBody>
      </p:sp>
      <p:pic>
        <p:nvPicPr>
          <p:cNvPr id="3" name="Obraz 4" descr="Night_lights_in_Europ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7" y="692696"/>
            <a:ext cx="8099425" cy="5788025"/>
          </a:xfrm>
          <a:prstGeom prst="rect">
            <a:avLst/>
          </a:prstGeom>
          <a:noFill/>
          <a:ln w="12700">
            <a:solidFill>
              <a:srgbClr val="DDDD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3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7504" y="116632"/>
            <a:ext cx="8928992" cy="40011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i="1" dirty="0" smtClean="0"/>
              <a:t>Komu </a:t>
            </a:r>
            <a:r>
              <a:rPr lang="pl-PL" sz="2000" i="1" dirty="0" smtClean="0"/>
              <a:t>szkodzi zanieczyszczenie światłem?</a:t>
            </a:r>
            <a:endParaRPr lang="pl-PL" sz="2000" i="1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619250" y="1124744"/>
            <a:ext cx="54862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>
                <a:latin typeface="Calibri" pitchFamily="34" charset="0"/>
              </a:rPr>
              <a:t>Utrudnienia w prowadzeniu obserwacji astronomicznych</a:t>
            </a:r>
            <a:endParaRPr lang="en-US">
              <a:latin typeface="Calibri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598651" y="3851756"/>
            <a:ext cx="35274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>
                <a:latin typeface="Calibri" pitchFamily="34" charset="0"/>
              </a:rPr>
              <a:t>Zły wpływ na ludzkie życie i zdrowie</a:t>
            </a:r>
            <a:endParaRPr lang="en-US">
              <a:latin typeface="Calibri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092986" y="2996952"/>
            <a:ext cx="25387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dirty="0">
                <a:latin typeface="Calibri" pitchFamily="34" charset="0"/>
              </a:rPr>
              <a:t>Zaburzenie </a:t>
            </a:r>
            <a:r>
              <a:rPr lang="pl-PL" dirty="0" smtClean="0">
                <a:latin typeface="Calibri" pitchFamily="34" charset="0"/>
              </a:rPr>
              <a:t>ekosystemów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979239" y="4869160"/>
            <a:ext cx="51855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>
                <a:latin typeface="Calibri" pitchFamily="34" charset="0"/>
              </a:rPr>
              <a:t>Marnotrawstwo energii i zanieczyszczanie środowiska</a:t>
            </a:r>
            <a:endParaRPr lang="en-US">
              <a:latin typeface="Calibri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664374" y="5838309"/>
            <a:ext cx="33959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>
                <a:latin typeface="Calibri" pitchFamily="34" charset="0"/>
              </a:rPr>
              <a:t>„Znikanie” rozgwieżdżonego nieba</a:t>
            </a:r>
            <a:endParaRPr lang="en-US">
              <a:latin typeface="Calibri" pitchFamily="34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2412537" y="2060848"/>
            <a:ext cx="46085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dirty="0">
                <a:latin typeface="Calibri" pitchFamily="34" charset="0"/>
              </a:rPr>
              <a:t>Zmniejszanie bezpieczeństwa w nocy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5" name="Picture 13" descr="jazda_noc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772816"/>
            <a:ext cx="1608138" cy="1079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4" descr="licznik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2088" y="4440238"/>
            <a:ext cx="1169987" cy="1438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5" descr="lekarz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3359150"/>
            <a:ext cx="960438" cy="14430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6" descr="teleskop"/>
          <p:cNvPicPr>
            <a:picLocks noChangeAspect="1" noChangeArrowheads="1"/>
          </p:cNvPicPr>
          <p:nvPr/>
        </p:nvPicPr>
        <p:blipFill>
          <a:blip r:embed="rId5"/>
          <a:srcRect l="1454" t="1369" r="1454" b="1369"/>
          <a:stretch>
            <a:fillRect/>
          </a:stretch>
        </p:blipFill>
        <p:spPr bwMode="auto">
          <a:xfrm>
            <a:off x="7612063" y="766763"/>
            <a:ext cx="1352550" cy="1438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18" descr="Sowa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02550" y="2640013"/>
            <a:ext cx="1263650" cy="1441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20" descr="ori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50" y="5303838"/>
            <a:ext cx="1073150" cy="1438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351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7504" y="116632"/>
            <a:ext cx="8928992" cy="40011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i="1" dirty="0" smtClean="0"/>
              <a:t>Rozwiązanie</a:t>
            </a:r>
            <a:endParaRPr lang="pl-PL" sz="2000" i="1" dirty="0"/>
          </a:p>
        </p:txBody>
      </p:sp>
      <p:pic>
        <p:nvPicPr>
          <p:cNvPr id="3" name="Obraz 2" descr="sky_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6840" y="1754444"/>
            <a:ext cx="3499809" cy="4194836"/>
          </a:xfrm>
          <a:prstGeom prst="rect">
            <a:avLst/>
          </a:prstGeom>
          <a:ln w="12700">
            <a:solidFill>
              <a:srgbClr val="DDDDF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Obraz 3" descr="sky_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7315" y="1754444"/>
            <a:ext cx="3473077" cy="4194836"/>
          </a:xfrm>
          <a:prstGeom prst="rect">
            <a:avLst/>
          </a:prstGeom>
          <a:ln w="12700">
            <a:solidFill>
              <a:srgbClr val="DDDDF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79388" y="836613"/>
            <a:ext cx="87852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ts val="600"/>
              </a:spcBef>
              <a:buClr>
                <a:srgbClr val="FFC000"/>
              </a:buClr>
              <a:defRPr/>
            </a:pPr>
            <a:r>
              <a:rPr lang="pl-PL" sz="1800" dirty="0" smtClean="0">
                <a:latin typeface="Calibri" pitchFamily="34" charset="0"/>
                <a:cs typeface="Arial" pitchFamily="34" charset="0"/>
              </a:rPr>
              <a:t>Mądre </a:t>
            </a:r>
            <a:r>
              <a:rPr lang="pl-PL" sz="1800" dirty="0">
                <a:latin typeface="Calibri" pitchFamily="34" charset="0"/>
                <a:cs typeface="Arial" pitchFamily="34" charset="0"/>
              </a:rPr>
              <a:t>i racjonalne wykorzystanie sztucznego oświetlenia</a:t>
            </a:r>
          </a:p>
        </p:txBody>
      </p:sp>
    </p:spTree>
    <p:extLst>
      <p:ext uri="{BB962C8B-B14F-4D97-AF65-F5344CB8AC3E}">
        <p14:creationId xmlns:p14="http://schemas.microsoft.com/office/powerpoint/2010/main" val="402985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7504" y="116632"/>
            <a:ext cx="8928992" cy="40011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i="1" dirty="0" smtClean="0"/>
              <a:t>Przykłady dobre i złe</a:t>
            </a:r>
            <a:endParaRPr lang="pl-PL" sz="2000" i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8"/>
            <a:ext cx="5448368" cy="363224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021" y="926770"/>
            <a:ext cx="4409932" cy="293995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00" y="3414193"/>
            <a:ext cx="5022000" cy="33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61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7504" y="116632"/>
            <a:ext cx="8928992" cy="40011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i="1" dirty="0" smtClean="0"/>
              <a:t>Przykłady dobre i złe</a:t>
            </a:r>
            <a:endParaRPr lang="pl-PL" sz="2000" i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312" y="620688"/>
            <a:ext cx="4092184" cy="613827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34" y="3663439"/>
            <a:ext cx="4632396" cy="307792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8"/>
            <a:ext cx="4632396" cy="307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5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849</Words>
  <Application>Microsoft Office PowerPoint</Application>
  <PresentationFormat>Pokaz na ekranie (4:3)</PresentationFormat>
  <Paragraphs>182</Paragraphs>
  <Slides>30</Slides>
  <Notes>5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1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Tomek</dc:creator>
  <cp:lastModifiedBy>Tomek</cp:lastModifiedBy>
  <cp:revision>23</cp:revision>
  <dcterms:created xsi:type="dcterms:W3CDTF">2013-07-06T18:14:43Z</dcterms:created>
  <dcterms:modified xsi:type="dcterms:W3CDTF">2013-07-08T11:47:27Z</dcterms:modified>
</cp:coreProperties>
</file>