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72" r:id="rId5"/>
    <p:sldId id="258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10" r:id="rId14"/>
    <p:sldId id="302" r:id="rId15"/>
    <p:sldId id="329" r:id="rId16"/>
    <p:sldId id="303" r:id="rId17"/>
    <p:sldId id="304" r:id="rId18"/>
    <p:sldId id="331" r:id="rId19"/>
    <p:sldId id="332" r:id="rId20"/>
    <p:sldId id="305" r:id="rId21"/>
    <p:sldId id="306" r:id="rId22"/>
    <p:sldId id="307" r:id="rId23"/>
    <p:sldId id="309" r:id="rId24"/>
    <p:sldId id="334" r:id="rId25"/>
    <p:sldId id="335" r:id="rId26"/>
    <p:sldId id="261" r:id="rId27"/>
    <p:sldId id="286" r:id="rId28"/>
    <p:sldId id="285" r:id="rId29"/>
    <p:sldId id="287" r:id="rId30"/>
    <p:sldId id="293" r:id="rId31"/>
    <p:sldId id="288" r:id="rId32"/>
    <p:sldId id="292" r:id="rId33"/>
    <p:sldId id="266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aca\popularyzacja\wygasz\metody_foto\131116_orle\bckg_angular_dis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ek\AppData\Roaming\Microsoft\Excel\jasnosci_kalibrowane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aperturowa</c:v>
          </c:tx>
          <c:xVal>
            <c:numRef>
              <c:f>Arkusz1!$B$3:$B$7</c:f>
              <c:numCache>
                <c:formatCode>General</c:formatCode>
                <c:ptCount val="5"/>
                <c:pt idx="0">
                  <c:v>14</c:v>
                </c:pt>
                <c:pt idx="1">
                  <c:v>23</c:v>
                </c:pt>
                <c:pt idx="2">
                  <c:v>44</c:v>
                </c:pt>
                <c:pt idx="3">
                  <c:v>67</c:v>
                </c:pt>
                <c:pt idx="4">
                  <c:v>90</c:v>
                </c:pt>
              </c:numCache>
            </c:numRef>
          </c:xVal>
          <c:yVal>
            <c:numRef>
              <c:f>Arkusz1!$C$3:$C$7</c:f>
              <c:numCache>
                <c:formatCode>General</c:formatCode>
                <c:ptCount val="5"/>
                <c:pt idx="0">
                  <c:v>2979</c:v>
                </c:pt>
                <c:pt idx="1">
                  <c:v>2744</c:v>
                </c:pt>
                <c:pt idx="2">
                  <c:v>2596</c:v>
                </c:pt>
                <c:pt idx="3">
                  <c:v>2370</c:v>
                </c:pt>
                <c:pt idx="4">
                  <c:v>2372</c:v>
                </c:pt>
              </c:numCache>
            </c:numRef>
          </c:yVal>
          <c:smooth val="0"/>
        </c:ser>
        <c:ser>
          <c:idx val="1"/>
          <c:order val="1"/>
          <c:tx>
            <c:v>gaussoida</c:v>
          </c:tx>
          <c:xVal>
            <c:numRef>
              <c:f>Arkusz1!$B$3:$B$7</c:f>
              <c:numCache>
                <c:formatCode>General</c:formatCode>
                <c:ptCount val="5"/>
                <c:pt idx="0">
                  <c:v>14</c:v>
                </c:pt>
                <c:pt idx="1">
                  <c:v>23</c:v>
                </c:pt>
                <c:pt idx="2">
                  <c:v>44</c:v>
                </c:pt>
                <c:pt idx="3">
                  <c:v>67</c:v>
                </c:pt>
                <c:pt idx="4">
                  <c:v>90</c:v>
                </c:pt>
              </c:numCache>
            </c:numRef>
          </c:xVal>
          <c:yVal>
            <c:numRef>
              <c:f>Arkusz1!$D$3:$D$7</c:f>
              <c:numCache>
                <c:formatCode>General</c:formatCode>
                <c:ptCount val="5"/>
                <c:pt idx="0">
                  <c:v>2984</c:v>
                </c:pt>
                <c:pt idx="1">
                  <c:v>2750</c:v>
                </c:pt>
                <c:pt idx="2">
                  <c:v>2623</c:v>
                </c:pt>
                <c:pt idx="3">
                  <c:v>2403</c:v>
                </c:pt>
                <c:pt idx="4">
                  <c:v>2400</c:v>
                </c:pt>
              </c:numCache>
            </c:numRef>
          </c:yVal>
          <c:smooth val="0"/>
        </c:ser>
        <c:ser>
          <c:idx val="2"/>
          <c:order val="2"/>
          <c:tx>
            <c:v>mediana</c:v>
          </c:tx>
          <c:xVal>
            <c:numRef>
              <c:f>Arkusz1!$B$3:$B$7</c:f>
              <c:numCache>
                <c:formatCode>General</c:formatCode>
                <c:ptCount val="5"/>
                <c:pt idx="0">
                  <c:v>14</c:v>
                </c:pt>
                <c:pt idx="1">
                  <c:v>23</c:v>
                </c:pt>
                <c:pt idx="2">
                  <c:v>44</c:v>
                </c:pt>
                <c:pt idx="3">
                  <c:v>67</c:v>
                </c:pt>
                <c:pt idx="4">
                  <c:v>90</c:v>
                </c:pt>
              </c:numCache>
            </c:numRef>
          </c:xVal>
          <c:yVal>
            <c:numRef>
              <c:f>Arkusz1!$E$3:$E$7</c:f>
              <c:numCache>
                <c:formatCode>General</c:formatCode>
                <c:ptCount val="5"/>
                <c:pt idx="0">
                  <c:v>2966</c:v>
                </c:pt>
                <c:pt idx="1">
                  <c:v>2741</c:v>
                </c:pt>
                <c:pt idx="2">
                  <c:v>2595</c:v>
                </c:pt>
                <c:pt idx="3">
                  <c:v>2375</c:v>
                </c:pt>
                <c:pt idx="4">
                  <c:v>2378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244928"/>
        <c:axId val="83722240"/>
      </c:scatterChart>
      <c:valAx>
        <c:axId val="83244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Odległość kątowa od Księżyca [stopnie]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3722240"/>
        <c:crosses val="autoZero"/>
        <c:crossBetween val="midCat"/>
      </c:valAx>
      <c:valAx>
        <c:axId val="83722240"/>
        <c:scaling>
          <c:orientation val="minMax"/>
          <c:max val="3100"/>
          <c:min val="23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Jasność tła [zliczenia]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324492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Janości instrumentalne / 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650460879521805"/>
          <c:y val="0.17039778509829129"/>
          <c:w val="0.83797806855571288"/>
          <c:h val="0.7096828298248433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20098739527813617"/>
                  <c:y val="8.32600253716530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pl-PL" baseline="0"/>
                      <a:t>V</a:t>
                    </a:r>
                    <a:r>
                      <a:rPr lang="pl-PL" baseline="-25000"/>
                      <a:t>instr_norm</a:t>
                    </a:r>
                    <a:r>
                      <a:rPr lang="en-US" baseline="0"/>
                      <a:t> = 0,9523</a:t>
                    </a:r>
                    <a:r>
                      <a:rPr lang="pl-PL" baseline="0"/>
                      <a:t>V</a:t>
                    </a:r>
                    <a:r>
                      <a:rPr lang="pl-PL" baseline="-25000"/>
                      <a:t>katalog</a:t>
                    </a:r>
                    <a:r>
                      <a:rPr lang="en-US" baseline="0"/>
                      <a:t> - 15,073</a:t>
                    </a:r>
                    <a:endParaRPr lang="en-US"/>
                  </a:p>
                </c:rich>
              </c:tx>
              <c:numFmt formatCode="General" sourceLinked="0"/>
              <c:spPr>
                <a:solidFill>
                  <a:schemeClr val="bg1"/>
                </a:solidFill>
              </c:spPr>
            </c:trendlineLbl>
          </c:trendline>
          <c:xVal>
            <c:numRef>
              <c:f>Arkusz1!$B$9:$B$63</c:f>
              <c:numCache>
                <c:formatCode>General</c:formatCode>
                <c:ptCount val="55"/>
                <c:pt idx="0">
                  <c:v>9.1</c:v>
                </c:pt>
                <c:pt idx="1">
                  <c:v>8.85</c:v>
                </c:pt>
                <c:pt idx="2">
                  <c:v>6.3</c:v>
                </c:pt>
                <c:pt idx="3">
                  <c:v>7.5</c:v>
                </c:pt>
                <c:pt idx="4">
                  <c:v>7.5</c:v>
                </c:pt>
                <c:pt idx="5">
                  <c:v>7.25</c:v>
                </c:pt>
                <c:pt idx="6">
                  <c:v>8.65</c:v>
                </c:pt>
                <c:pt idx="7">
                  <c:v>8.15</c:v>
                </c:pt>
                <c:pt idx="8">
                  <c:v>7.8</c:v>
                </c:pt>
                <c:pt idx="9">
                  <c:v>8.15</c:v>
                </c:pt>
                <c:pt idx="10">
                  <c:v>7.5</c:v>
                </c:pt>
                <c:pt idx="11">
                  <c:v>8.4</c:v>
                </c:pt>
                <c:pt idx="12">
                  <c:v>8</c:v>
                </c:pt>
                <c:pt idx="13">
                  <c:v>8.9</c:v>
                </c:pt>
                <c:pt idx="14">
                  <c:v>9.3000000000000007</c:v>
                </c:pt>
                <c:pt idx="15">
                  <c:v>8.35</c:v>
                </c:pt>
                <c:pt idx="16">
                  <c:v>7.3</c:v>
                </c:pt>
                <c:pt idx="17">
                  <c:v>9.65</c:v>
                </c:pt>
                <c:pt idx="18">
                  <c:v>8.25</c:v>
                </c:pt>
                <c:pt idx="19">
                  <c:v>8.65</c:v>
                </c:pt>
                <c:pt idx="20">
                  <c:v>7.75</c:v>
                </c:pt>
                <c:pt idx="21">
                  <c:v>8.25</c:v>
                </c:pt>
                <c:pt idx="22">
                  <c:v>8.25</c:v>
                </c:pt>
                <c:pt idx="23">
                  <c:v>9.1999999999999993</c:v>
                </c:pt>
                <c:pt idx="24">
                  <c:v>9.4499999999999993</c:v>
                </c:pt>
                <c:pt idx="25">
                  <c:v>8.25</c:v>
                </c:pt>
                <c:pt idx="26">
                  <c:v>6.55</c:v>
                </c:pt>
                <c:pt idx="27">
                  <c:v>8.3000000000000007</c:v>
                </c:pt>
                <c:pt idx="28">
                  <c:v>6.5</c:v>
                </c:pt>
                <c:pt idx="29">
                  <c:v>8.35</c:v>
                </c:pt>
                <c:pt idx="30">
                  <c:v>7.65</c:v>
                </c:pt>
                <c:pt idx="31">
                  <c:v>8.0500000000000007</c:v>
                </c:pt>
                <c:pt idx="32">
                  <c:v>7.3</c:v>
                </c:pt>
                <c:pt idx="33">
                  <c:v>6.65</c:v>
                </c:pt>
                <c:pt idx="34">
                  <c:v>8.15</c:v>
                </c:pt>
                <c:pt idx="35">
                  <c:v>6.45</c:v>
                </c:pt>
                <c:pt idx="36">
                  <c:v>6.45</c:v>
                </c:pt>
                <c:pt idx="37">
                  <c:v>8.4</c:v>
                </c:pt>
                <c:pt idx="38">
                  <c:v>6.75</c:v>
                </c:pt>
                <c:pt idx="39">
                  <c:v>5.55</c:v>
                </c:pt>
                <c:pt idx="40">
                  <c:v>6.9</c:v>
                </c:pt>
                <c:pt idx="41">
                  <c:v>8.6</c:v>
                </c:pt>
                <c:pt idx="42">
                  <c:v>9.1</c:v>
                </c:pt>
                <c:pt idx="43">
                  <c:v>7.65</c:v>
                </c:pt>
                <c:pt idx="44">
                  <c:v>6.5</c:v>
                </c:pt>
                <c:pt idx="45">
                  <c:v>6.55</c:v>
                </c:pt>
                <c:pt idx="46">
                  <c:v>5.05</c:v>
                </c:pt>
                <c:pt idx="47">
                  <c:v>5.8</c:v>
                </c:pt>
                <c:pt idx="48">
                  <c:v>4.2</c:v>
                </c:pt>
                <c:pt idx="49">
                  <c:v>4.3499999999999996</c:v>
                </c:pt>
                <c:pt idx="50">
                  <c:v>10.1</c:v>
                </c:pt>
                <c:pt idx="51">
                  <c:v>10.3</c:v>
                </c:pt>
                <c:pt idx="52">
                  <c:v>10.4</c:v>
                </c:pt>
                <c:pt idx="53">
                  <c:v>10.15</c:v>
                </c:pt>
                <c:pt idx="54">
                  <c:v>10.4</c:v>
                </c:pt>
              </c:numCache>
            </c:numRef>
          </c:xVal>
          <c:yVal>
            <c:numRef>
              <c:f>Arkusz1!$F$9:$F$63</c:f>
              <c:numCache>
                <c:formatCode>General</c:formatCode>
                <c:ptCount val="55"/>
                <c:pt idx="0">
                  <c:v>-6.3758766807540388</c:v>
                </c:pt>
                <c:pt idx="1">
                  <c:v>-6.6189463855311379</c:v>
                </c:pt>
                <c:pt idx="2">
                  <c:v>-9.1719894666972284</c:v>
                </c:pt>
                <c:pt idx="3">
                  <c:v>-7.8929617055040282</c:v>
                </c:pt>
                <c:pt idx="4">
                  <c:v>-8.0089419374449307</c:v>
                </c:pt>
                <c:pt idx="5">
                  <c:v>-8.3249684681970084</c:v>
                </c:pt>
                <c:pt idx="6">
                  <c:v>-6.7109911960475515</c:v>
                </c:pt>
                <c:pt idx="7">
                  <c:v>-7.3239304476913745</c:v>
                </c:pt>
                <c:pt idx="8">
                  <c:v>-7.6419763706859563</c:v>
                </c:pt>
                <c:pt idx="9">
                  <c:v>-7.303956100983541</c:v>
                </c:pt>
                <c:pt idx="10">
                  <c:v>-7.9819759928016323</c:v>
                </c:pt>
                <c:pt idx="11">
                  <c:v>-7.1469443432636233</c:v>
                </c:pt>
                <c:pt idx="12">
                  <c:v>-7.4749586457534978</c:v>
                </c:pt>
                <c:pt idx="13">
                  <c:v>-6.6827827605955843</c:v>
                </c:pt>
                <c:pt idx="14">
                  <c:v>-6.0796151142468133</c:v>
                </c:pt>
                <c:pt idx="15">
                  <c:v>-7.1058989333266878</c:v>
                </c:pt>
                <c:pt idx="16">
                  <c:v>-8.2829801590870105</c:v>
                </c:pt>
                <c:pt idx="17">
                  <c:v>-5.8391461307232539</c:v>
                </c:pt>
                <c:pt idx="18">
                  <c:v>-7.2850641292408209</c:v>
                </c:pt>
                <c:pt idx="19">
                  <c:v>-6.7439450841277822</c:v>
                </c:pt>
                <c:pt idx="20">
                  <c:v>-7.6419763706859563</c:v>
                </c:pt>
                <c:pt idx="21">
                  <c:v>-7.3720101148320278</c:v>
                </c:pt>
                <c:pt idx="22">
                  <c:v>-7.2459901148250232</c:v>
                </c:pt>
                <c:pt idx="23">
                  <c:v>-6.3970713120425291</c:v>
                </c:pt>
                <c:pt idx="24">
                  <c:v>-6.1880880565103205</c:v>
                </c:pt>
                <c:pt idx="25">
                  <c:v>-7.3180408264781613</c:v>
                </c:pt>
                <c:pt idx="26">
                  <c:v>-8.9110141154335594</c:v>
                </c:pt>
                <c:pt idx="27">
                  <c:v>-7.1550301281255413</c:v>
                </c:pt>
                <c:pt idx="28">
                  <c:v>-9.0400065662460314</c:v>
                </c:pt>
                <c:pt idx="29">
                  <c:v>-7.1660137459451363</c:v>
                </c:pt>
                <c:pt idx="30">
                  <c:v>-8.0090098787612298</c:v>
                </c:pt>
                <c:pt idx="31">
                  <c:v>-7.5829560343229874</c:v>
                </c:pt>
                <c:pt idx="32">
                  <c:v>-8.1679880078649187</c:v>
                </c:pt>
                <c:pt idx="33">
                  <c:v>-8.8729987724269783</c:v>
                </c:pt>
                <c:pt idx="34">
                  <c:v>-7.6470137166897665</c:v>
                </c:pt>
                <c:pt idx="35">
                  <c:v>-9.0800037485960612</c:v>
                </c:pt>
                <c:pt idx="36">
                  <c:v>-9.0429990232281714</c:v>
                </c:pt>
                <c:pt idx="37">
                  <c:v>-6.9540294562328757</c:v>
                </c:pt>
                <c:pt idx="38">
                  <c:v>-8.7490115345281563</c:v>
                </c:pt>
                <c:pt idx="39">
                  <c:v>-9.9310047074505885</c:v>
                </c:pt>
                <c:pt idx="40">
                  <c:v>-8.4439940652722978</c:v>
                </c:pt>
                <c:pt idx="41">
                  <c:v>-6.7920943082488119</c:v>
                </c:pt>
                <c:pt idx="42">
                  <c:v>-6.2790400514228439</c:v>
                </c:pt>
                <c:pt idx="43">
                  <c:v>-7.7820150431672115</c:v>
                </c:pt>
                <c:pt idx="44">
                  <c:v>-8.7070053693011502</c:v>
                </c:pt>
                <c:pt idx="45">
                  <c:v>-8.8710042587933451</c:v>
                </c:pt>
                <c:pt idx="46">
                  <c:v>-10.17599983929184</c:v>
                </c:pt>
                <c:pt idx="47">
                  <c:v>-9.7289969465576505</c:v>
                </c:pt>
                <c:pt idx="48">
                  <c:v>-10.559998135692414</c:v>
                </c:pt>
                <c:pt idx="49">
                  <c:v>-10.365002077024432</c:v>
                </c:pt>
                <c:pt idx="50">
                  <c:v>-5.5932308439186471</c:v>
                </c:pt>
                <c:pt idx="51">
                  <c:v>-5.0488292113281386</c:v>
                </c:pt>
                <c:pt idx="52">
                  <c:v>-4.8055156935975409</c:v>
                </c:pt>
                <c:pt idx="53">
                  <c:v>-5.2646266859628588</c:v>
                </c:pt>
                <c:pt idx="54">
                  <c:v>-4.8952146213027126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52384"/>
        <c:axId val="84362752"/>
      </c:scatterChart>
      <c:valAx>
        <c:axId val="84352384"/>
        <c:scaling>
          <c:orientation val="minMax"/>
          <c:max val="11"/>
          <c:min val="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</a:t>
                </a:r>
                <a:r>
                  <a:rPr lang="pl-PL"/>
                  <a:t> </a:t>
                </a:r>
                <a:r>
                  <a:rPr lang="pl-PL" baseline="-25000"/>
                  <a:t>katalog</a:t>
                </a:r>
                <a:endParaRPr lang="en-US" baseline="-250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362752"/>
        <c:crosses val="autoZero"/>
        <c:crossBetween val="midCat"/>
      </c:valAx>
      <c:valAx>
        <c:axId val="84362752"/>
        <c:scaling>
          <c:orientation val="minMax"/>
          <c:max val="-4.5"/>
          <c:min val="-11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 </a:t>
                </a:r>
                <a:r>
                  <a:rPr lang="en-US" baseline="-25000"/>
                  <a:t>instr</a:t>
                </a:r>
                <a:r>
                  <a:rPr lang="pl-PL" baseline="-25000"/>
                  <a:t>_</a:t>
                </a:r>
                <a:r>
                  <a:rPr lang="en-US" baseline="-25000"/>
                  <a:t>norm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352384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2014-08-18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2.xml"/><Relationship Id="rId4" Type="http://schemas.openxmlformats.org/officeDocument/2006/relationships/image" Target="../media/image5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5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46652" y="476672"/>
            <a:ext cx="8280920" cy="95410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pl-PL" sz="2800" b="1" i="1" dirty="0"/>
              <a:t>Pomiary jasności </a:t>
            </a:r>
            <a:r>
              <a:rPr lang="pl-PL" sz="2800" b="1" i="1" dirty="0" smtClean="0"/>
              <a:t>tła nocnego nieba z wykorzystaniem aparatu cyfrowego.</a:t>
            </a:r>
            <a:endParaRPr lang="pl-PL" sz="2800" b="1" dirty="0"/>
          </a:p>
        </p:txBody>
      </p:sp>
      <p:sp>
        <p:nvSpPr>
          <p:cNvPr id="3" name="Prostokąt 2"/>
          <p:cNvSpPr/>
          <p:nvPr/>
        </p:nvSpPr>
        <p:spPr>
          <a:xfrm>
            <a:off x="5594046" y="5661248"/>
            <a:ext cx="3359567" cy="892552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Tomek </a:t>
            </a:r>
            <a:r>
              <a:rPr lang="pl-PL" sz="2000" dirty="0" smtClean="0"/>
              <a:t>Mrozek</a:t>
            </a:r>
          </a:p>
          <a:p>
            <a:pPr algn="ctr"/>
            <a:r>
              <a:rPr lang="pl-PL" sz="1600" dirty="0" smtClean="0"/>
              <a:t>1</a:t>
            </a:r>
            <a:r>
              <a:rPr lang="pl-PL" sz="1600" dirty="0"/>
              <a:t>. Instytut Astronomiczny </a:t>
            </a:r>
            <a:r>
              <a:rPr lang="pl-PL" sz="1600" dirty="0" err="1"/>
              <a:t>UWr</a:t>
            </a:r>
            <a:endParaRPr lang="pl-PL" sz="1600" dirty="0"/>
          </a:p>
          <a:p>
            <a:pPr algn="ctr"/>
            <a:r>
              <a:rPr lang="pl-PL" sz="1600" dirty="0"/>
              <a:t>2. Zakład Fizyki Słońca CBK PAN</a:t>
            </a:r>
          </a:p>
        </p:txBody>
      </p:sp>
    </p:spTree>
    <p:extLst>
      <p:ext uri="{BB962C8B-B14F-4D97-AF65-F5344CB8AC3E}">
        <p14:creationId xmlns:p14="http://schemas.microsoft.com/office/powerpoint/2010/main" val="10263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10007" y="2965747"/>
            <a:ext cx="3116453" cy="429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262100" cy="256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88025" y="1772816"/>
            <a:ext cx="4032448" cy="374441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CCD można wyobrazić sobie jako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macierz zbiorników na elektrony.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 takim zbiorniku mogą się pojawiać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dodatkowe elektrony, które nie są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produkowane przez padające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promieniowanie.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Poza tym zbiorniki mogą być dziurawe,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źle posprzątane, z zatkanym odpływem,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mogą się przepełniać itd.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CCD – działanie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7904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6/66/CCD_charge_transfer_animation.gif/300px-CCD_charge_transfer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160" y="908720"/>
            <a:ext cx="371083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796136" y="3253626"/>
            <a:ext cx="20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Przesyłanie ładunku</a:t>
            </a:r>
            <a:endParaRPr lang="pl-PL" dirty="0"/>
          </a:p>
        </p:txBody>
      </p:sp>
      <p:pic>
        <p:nvPicPr>
          <p:cNvPr id="6146" name="Picture 2" descr="http://www.orion.pta.edu.pl/news/11209/ccd_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2638"/>
            <a:ext cx="4468644" cy="331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otogramet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7" y="4220122"/>
            <a:ext cx="6079390" cy="24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622764" y="4365104"/>
            <a:ext cx="2373855" cy="203132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Zmierzone</a:t>
            </a:r>
            <a:r>
              <a:rPr lang="pl-PL" dirty="0" smtClean="0"/>
              <a:t> </a:t>
            </a:r>
            <a:r>
              <a:rPr lang="pl-PL" dirty="0" smtClean="0"/>
              <a:t>wartości sygnału zapisywane są do macierzy, która odczytana w komputerze może być wyświetlona jako zdjęcie.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CCD – działanie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708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quadibloc.com/other/images/ccd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810250" cy="58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otopolis.pl/obrazki/rgoc-matryce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24997"/>
            <a:ext cx="4660131" cy="28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361623" y="1196752"/>
            <a:ext cx="2592288" cy="175432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Kolorowy obraz jest zapisywany dzięki pokryciu detektora wielokolorową maską (np. filtr mozaikowy Bayera)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CCD – piksel (element obrazu)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370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xoomer.virgilio.it/hrtrace/Immagini/SpePhot/UB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380" y="845369"/>
            <a:ext cx="4991842" cy="329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astrosurf.com/buil/350d/canon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133840" cy="34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03848" y="4759984"/>
            <a:ext cx="5616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Aparat ma dawać obraz zbliżony do tego, który widzi oko.</a:t>
            </a:r>
          </a:p>
          <a:p>
            <a:endParaRPr lang="pl-PL" dirty="0"/>
          </a:p>
          <a:p>
            <a:r>
              <a:rPr lang="pl-PL" dirty="0" smtClean="0"/>
              <a:t>Charakterystyki filtrów są zmienne od modelu do modelu, ale średnio rzecz biorąc filtr G jest zbliżony do filtru V systemu Johnsona</a:t>
            </a:r>
          </a:p>
        </p:txBody>
      </p:sp>
      <p:pic>
        <p:nvPicPr>
          <p:cNvPr id="16390" name="Picture 6" descr="http://www.normankoren.com/Human_spectral_sensitivity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6686"/>
            <a:ext cx="2679538" cy="233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Krzywe czułości filtrów RGB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924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s3.egospodarka.pl/grafika/aparaty-cyfrowe/Aparat-cyfrowy-Fujifilm-FinePix-F800EXR-jxQ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83781"/>
            <a:ext cx="3168352" cy="230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0.gstatic.com/images?q=tbn:ANd9GcT0sszgAoZiQWaOFiLssJbChYMXY5Z7YlP_N7ktV02GL-g6F9yz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01" y="4437112"/>
            <a:ext cx="4894295" cy="20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creativeplanetnetwork.com/oldsvcimage/hdhdv/depth/Photodiod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3" y="833228"/>
            <a:ext cx="425663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076056" y="1268759"/>
            <a:ext cx="3528392" cy="25853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dirty="0"/>
              <a:t>m</a:t>
            </a:r>
            <a:r>
              <a:rPr lang="pl-PL" dirty="0" smtClean="0"/>
              <a:t>niejsza powierzchnia aktywna (większy wpływ szumu elektroniki)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czytanie każdego piksela (szybszy, live </a:t>
            </a:r>
            <a:r>
              <a:rPr lang="pl-PL" dirty="0" err="1" smtClean="0"/>
              <a:t>view</a:t>
            </a:r>
            <a:r>
              <a:rPr lang="pl-PL" dirty="0" smtClean="0"/>
              <a:t>, niepotrzebna migawka) 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bardziej odporny na uszkodzenia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praktycznie wyparły CCD w większości zastosowań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Active </a:t>
            </a:r>
            <a:r>
              <a:rPr lang="pl-PL" sz="2400" i="1" dirty="0" err="1" smtClean="0"/>
              <a:t>Pixel</a:t>
            </a:r>
            <a:r>
              <a:rPr lang="pl-PL" sz="2400" i="1" dirty="0" smtClean="0"/>
              <a:t> Sensor (APS)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53618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dn.bigshotcamera.com/images/learn/Section03_Figure04_Digital_visu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4780"/>
            <a:ext cx="47625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atrix wallpaper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501007"/>
            <a:ext cx="4762501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220072" y="1352957"/>
            <a:ext cx="3744416" cy="452431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zdjęcie cyfrowe jest po prostu zestawem liczb (współrzędne w macierzy, wartość sygnału, informacja o kolorze piksela)</a:t>
            </a:r>
          </a:p>
          <a:p>
            <a:endParaRPr lang="pl-PL" dirty="0"/>
          </a:p>
          <a:p>
            <a:r>
              <a:rPr lang="pl-PL" dirty="0" smtClean="0"/>
              <a:t>liczby możemy dodawać, odejmować, mnożyć, dzielić, podnosić do potęgi itd.</a:t>
            </a:r>
          </a:p>
          <a:p>
            <a:endParaRPr lang="pl-PL" dirty="0"/>
          </a:p>
          <a:p>
            <a:r>
              <a:rPr lang="pl-PL" dirty="0" smtClean="0"/>
              <a:t>z tego względu fotografie cyfrowe można poprawiać (ale nie w </a:t>
            </a:r>
            <a:r>
              <a:rPr lang="pl-PL" dirty="0" err="1" smtClean="0"/>
              <a:t>photoshopie</a:t>
            </a:r>
            <a:r>
              <a:rPr lang="pl-PL" dirty="0" smtClean="0"/>
              <a:t>) poprzez usuwanie efektów związanych z działaniem elektroniki, wad optycznych układu optycznego, poprawianie wartości sygnału do szumu itd..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Zdjęcie cyfrowe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17366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astro-wise.org/portal/howtos/man_howto_cold/man_howto_cold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6" y="2708918"/>
            <a:ext cx="1924622" cy="38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ccd.com/images/bloo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9622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bias_per4000s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8194" y="1412776"/>
            <a:ext cx="5836294" cy="388843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Efekty instrumentalne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1120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ark_30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150" y="908720"/>
            <a:ext cx="8713338" cy="580526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Gorące i zimne piksele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184548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5148064" y="1844824"/>
            <a:ext cx="3470502" cy="369331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dirty="0"/>
              <a:t>obiektyw zamknięty</a:t>
            </a:r>
          </a:p>
          <a:p>
            <a:pPr eaLnBrk="0" hangingPunct="0"/>
            <a:endParaRPr lang="pl-PL" dirty="0"/>
          </a:p>
          <a:p>
            <a:pPr eaLnBrk="0" hangingPunct="0"/>
            <a:r>
              <a:rPr lang="pl-PL" dirty="0"/>
              <a:t>wykonany w dowolnym </a:t>
            </a:r>
          </a:p>
          <a:p>
            <a:pPr eaLnBrk="0" hangingPunct="0"/>
            <a:r>
              <a:rPr lang="pl-PL" dirty="0"/>
              <a:t>momencie </a:t>
            </a:r>
          </a:p>
          <a:p>
            <a:pPr eaLnBrk="0" hangingPunct="0"/>
            <a:endParaRPr lang="pl-PL" dirty="0"/>
          </a:p>
          <a:p>
            <a:pPr eaLnBrk="0" hangingPunct="0"/>
            <a:r>
              <a:rPr lang="pl-PL" dirty="0"/>
              <a:t>czas ekspozycji maksymalnie</a:t>
            </a:r>
          </a:p>
          <a:p>
            <a:pPr eaLnBrk="0" hangingPunct="0"/>
            <a:r>
              <a:rPr lang="pl-PL" dirty="0"/>
              <a:t>krótki</a:t>
            </a:r>
          </a:p>
          <a:p>
            <a:pPr eaLnBrk="0" hangingPunct="0"/>
            <a:endParaRPr lang="pl-PL" dirty="0"/>
          </a:p>
          <a:p>
            <a:pPr eaLnBrk="0" hangingPunct="0"/>
            <a:r>
              <a:rPr lang="pl-PL" dirty="0"/>
              <a:t>jest odejmowany od oryginalnego </a:t>
            </a:r>
          </a:p>
          <a:p>
            <a:pPr eaLnBrk="0" hangingPunct="0"/>
            <a:r>
              <a:rPr lang="pl-PL" dirty="0" smtClean="0"/>
              <a:t>zdjęcia</a:t>
            </a:r>
          </a:p>
          <a:p>
            <a:pPr eaLnBrk="0" hangingPunct="0"/>
            <a:endParaRPr lang="pl-PL" dirty="0" smtClean="0"/>
          </a:p>
          <a:p>
            <a:pPr eaLnBrk="0" hangingPunct="0"/>
            <a:r>
              <a:rPr lang="pl-PL" dirty="0" smtClean="0"/>
              <a:t>w amatorskiej astrofotografii</a:t>
            </a:r>
          </a:p>
          <a:p>
            <a:pPr eaLnBrk="0" hangingPunct="0"/>
            <a:r>
              <a:rPr lang="pl-PL" dirty="0" smtClean="0"/>
              <a:t>jest praktycznie niezauważalny</a:t>
            </a:r>
            <a:endParaRPr lang="pl-PL" dirty="0"/>
          </a:p>
        </p:txBody>
      </p:sp>
      <p:pic>
        <p:nvPicPr>
          <p:cNvPr id="5" name="Obraz 4" descr="bias_per4000s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06623" y="1769133"/>
            <a:ext cx="6019056" cy="401019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BIAS, offset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81260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10"/>
          <p:cNvSpPr txBox="1">
            <a:spLocks noChangeArrowheads="1"/>
          </p:cNvSpPr>
          <p:nvPr/>
        </p:nvSpPr>
        <p:spPr bwMode="auto">
          <a:xfrm>
            <a:off x="5076056" y="1196752"/>
            <a:ext cx="388843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l-PL" dirty="0" smtClean="0"/>
              <a:t>wykonanie obrazu typu </a:t>
            </a:r>
            <a:r>
              <a:rPr lang="pl-PL" dirty="0" err="1" smtClean="0"/>
              <a:t>Darkframe</a:t>
            </a:r>
            <a:r>
              <a:rPr lang="pl-PL" dirty="0" smtClean="0"/>
              <a:t>:</a:t>
            </a:r>
          </a:p>
          <a:p>
            <a:pPr eaLnBrk="0" hangingPunct="0"/>
            <a:endParaRPr lang="pl-PL" dirty="0" smtClean="0"/>
          </a:p>
          <a:p>
            <a:pPr eaLnBrk="0" hangingPunct="0"/>
            <a:r>
              <a:rPr lang="pl-PL" dirty="0" smtClean="0"/>
              <a:t>obiektyw </a:t>
            </a:r>
            <a:r>
              <a:rPr lang="pl-PL" dirty="0"/>
              <a:t>zamknięty</a:t>
            </a:r>
          </a:p>
          <a:p>
            <a:pPr eaLnBrk="0" hangingPunct="0"/>
            <a:endParaRPr lang="pl-PL" dirty="0"/>
          </a:p>
          <a:p>
            <a:pPr eaLnBrk="0" hangingPunct="0"/>
            <a:r>
              <a:rPr lang="pl-PL" dirty="0" smtClean="0"/>
              <a:t>wykonany </a:t>
            </a:r>
            <a:r>
              <a:rPr lang="pl-PL" dirty="0"/>
              <a:t>bezpośrednio po lub</a:t>
            </a:r>
          </a:p>
          <a:p>
            <a:pPr eaLnBrk="0" hangingPunct="0"/>
            <a:r>
              <a:rPr lang="pl-PL" dirty="0"/>
              <a:t>przed danym zdjęciem</a:t>
            </a:r>
          </a:p>
          <a:p>
            <a:pPr eaLnBrk="0" hangingPunct="0"/>
            <a:endParaRPr lang="pl-PL" dirty="0"/>
          </a:p>
          <a:p>
            <a:pPr eaLnBrk="0" hangingPunct="0"/>
            <a:r>
              <a:rPr lang="pl-PL" dirty="0"/>
              <a:t>czas ekspozycji równy czasowi </a:t>
            </a:r>
          </a:p>
          <a:p>
            <a:pPr eaLnBrk="0" hangingPunct="0"/>
            <a:r>
              <a:rPr lang="pl-PL" dirty="0"/>
              <a:t>z jakim było otrzymane </a:t>
            </a:r>
          </a:p>
          <a:p>
            <a:pPr eaLnBrk="0" hangingPunct="0"/>
            <a:r>
              <a:rPr lang="pl-PL" dirty="0"/>
              <a:t>właściwe </a:t>
            </a:r>
            <a:r>
              <a:rPr lang="pl-PL" dirty="0" smtClean="0"/>
              <a:t>zdjęcie (niekoniecznie)</a:t>
            </a:r>
            <a:endParaRPr lang="pl-PL" dirty="0"/>
          </a:p>
          <a:p>
            <a:pPr eaLnBrk="0" hangingPunct="0"/>
            <a:endParaRPr lang="pl-PL" dirty="0"/>
          </a:p>
          <a:p>
            <a:pPr eaLnBrk="0" hangingPunct="0"/>
            <a:r>
              <a:rPr lang="pl-PL" dirty="0"/>
              <a:t>jest </a:t>
            </a:r>
            <a:r>
              <a:rPr lang="pl-PL" dirty="0" smtClean="0"/>
              <a:t>odejmowany </a:t>
            </a:r>
            <a:r>
              <a:rPr lang="pl-PL" dirty="0"/>
              <a:t>od oryginalnego </a:t>
            </a:r>
          </a:p>
          <a:p>
            <a:pPr eaLnBrk="0" hangingPunct="0"/>
            <a:r>
              <a:rPr lang="pl-PL" dirty="0" smtClean="0"/>
              <a:t>zdjęcia</a:t>
            </a:r>
          </a:p>
          <a:p>
            <a:pPr eaLnBrk="0" hangingPunct="0"/>
            <a:endParaRPr lang="pl-PL" dirty="0"/>
          </a:p>
          <a:p>
            <a:pPr eaLnBrk="0" hangingPunct="0"/>
            <a:endParaRPr lang="pl-PL" dirty="0" smtClean="0"/>
          </a:p>
          <a:p>
            <a:pPr eaLnBrk="0" hangingPunct="0"/>
            <a:r>
              <a:rPr lang="pl-PL" dirty="0" smtClean="0"/>
              <a:t>Wynik: usunięcie/minimalizowanie szumu, usunięcie gorących i zimnych pikseli</a:t>
            </a:r>
            <a:endParaRPr lang="pl-PL" dirty="0"/>
          </a:p>
        </p:txBody>
      </p:sp>
      <p:pic>
        <p:nvPicPr>
          <p:cNvPr id="5" name="Obraz 4" descr="dark_30s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4215101" cy="2808312"/>
          </a:xfrm>
          <a:prstGeom prst="rect">
            <a:avLst/>
          </a:prstGeom>
        </p:spPr>
      </p:pic>
      <p:pic>
        <p:nvPicPr>
          <p:cNvPr id="7" name="Obraz 6" descr="dark_30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3933056"/>
            <a:ext cx="4215101" cy="280831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DARK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4544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Jasność nieba</a:t>
            </a:r>
            <a:endParaRPr lang="pl-PL" sz="2400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5" y="909749"/>
            <a:ext cx="8642505" cy="57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reativeplanetnetwork.com/oldsvcimage/hdhdv/depth/Photodio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3" y="1700808"/>
            <a:ext cx="47625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64088" y="1787723"/>
            <a:ext cx="3600400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Mierzony sygnał (prąd) jest bardzo mały i wymaga wzmocnienia.  </a:t>
            </a:r>
          </a:p>
          <a:p>
            <a:endParaRPr lang="pl-PL" dirty="0"/>
          </a:p>
          <a:p>
            <a:r>
              <a:rPr lang="pl-PL" dirty="0" smtClean="0"/>
              <a:t>W każdym układzie elektronicznym jest pewna część elektronów, które nie są wybite przez fotony. </a:t>
            </a:r>
          </a:p>
          <a:p>
            <a:endParaRPr lang="pl-PL" dirty="0"/>
          </a:p>
          <a:p>
            <a:r>
              <a:rPr lang="pl-PL" dirty="0" smtClean="0"/>
              <a:t>One też są wzmacniane. </a:t>
            </a:r>
          </a:p>
          <a:p>
            <a:endParaRPr lang="pl-PL" dirty="0"/>
          </a:p>
          <a:p>
            <a:r>
              <a:rPr lang="pl-PL" dirty="0" smtClean="0"/>
              <a:t>Ich liczba w każdym pikselu jest przypadkowa. Widać to przy tzw. dużych wartościach ISO (dużych wartościach wzmocnienia).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Szum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7434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7174"/>
            <a:ext cx="8726766" cy="59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Szum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366845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729143" cy="593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Szum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7157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3" y="836707"/>
            <a:ext cx="3938443" cy="591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52667" y="1851224"/>
            <a:ext cx="5913405" cy="388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596336" y="6237312"/>
            <a:ext cx="894797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60x10 s</a:t>
            </a:r>
            <a:endParaRPr lang="pl-PL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3707904" y="6241398"/>
            <a:ext cx="56137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10 s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Składanie klatek, a pomiar jasności tła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38797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wiatobrazu.pl/zdjecie/artykuly/269860/nikkor-60-28-winietowanie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19"/>
            <a:ext cx="8712968" cy="5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Winietowanie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67721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4027487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5292080" y="1268760"/>
            <a:ext cx="361028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dirty="0" smtClean="0"/>
              <a:t>wykonanie obrazu typu </a:t>
            </a:r>
            <a:r>
              <a:rPr lang="pl-PL" dirty="0" err="1" smtClean="0"/>
              <a:t>flatfield</a:t>
            </a:r>
            <a:r>
              <a:rPr lang="pl-PL" dirty="0" smtClean="0"/>
              <a:t>:</a:t>
            </a:r>
          </a:p>
          <a:p>
            <a:pPr eaLnBrk="0" hangingPunct="0"/>
            <a:endParaRPr lang="pl-PL" dirty="0" smtClean="0"/>
          </a:p>
          <a:p>
            <a:pPr eaLnBrk="0" hangingPunct="0"/>
            <a:r>
              <a:rPr lang="pl-PL" dirty="0" smtClean="0"/>
              <a:t>obiektyw </a:t>
            </a:r>
            <a:r>
              <a:rPr lang="pl-PL" dirty="0"/>
              <a:t>otwarty i skierowany </a:t>
            </a:r>
          </a:p>
          <a:p>
            <a:pPr eaLnBrk="0" hangingPunct="0"/>
            <a:r>
              <a:rPr lang="pl-PL" dirty="0"/>
              <a:t>na jednorodnie oświetloną </a:t>
            </a:r>
          </a:p>
          <a:p>
            <a:pPr eaLnBrk="0" hangingPunct="0"/>
            <a:r>
              <a:rPr lang="pl-PL" dirty="0"/>
              <a:t>powierzchnię</a:t>
            </a:r>
          </a:p>
          <a:p>
            <a:pPr eaLnBrk="0" hangingPunct="0"/>
            <a:endParaRPr lang="pl-PL" dirty="0"/>
          </a:p>
          <a:p>
            <a:pPr eaLnBrk="0" hangingPunct="0"/>
            <a:r>
              <a:rPr lang="pl-PL" dirty="0"/>
              <a:t>wykonany w dowolnym </a:t>
            </a:r>
          </a:p>
          <a:p>
            <a:pPr eaLnBrk="0" hangingPunct="0"/>
            <a:r>
              <a:rPr lang="pl-PL" dirty="0"/>
              <a:t>momencie </a:t>
            </a:r>
            <a:r>
              <a:rPr lang="pl-PL" dirty="0" smtClean="0"/>
              <a:t>(ale nie pół roku później)</a:t>
            </a:r>
            <a:endParaRPr lang="pl-PL" dirty="0"/>
          </a:p>
          <a:p>
            <a:pPr eaLnBrk="0" hangingPunct="0"/>
            <a:endParaRPr lang="pl-PL" dirty="0"/>
          </a:p>
          <a:p>
            <a:pPr eaLnBrk="0" hangingPunct="0"/>
            <a:r>
              <a:rPr lang="pl-PL" dirty="0"/>
              <a:t>czas ekspozycji dobrany tak aby </a:t>
            </a:r>
          </a:p>
          <a:p>
            <a:pPr eaLnBrk="0" hangingPunct="0"/>
            <a:r>
              <a:rPr lang="pl-PL" dirty="0"/>
              <a:t>klatka była dobrze naświetlona </a:t>
            </a:r>
          </a:p>
          <a:p>
            <a:pPr eaLnBrk="0" hangingPunct="0"/>
            <a:r>
              <a:rPr lang="pl-PL" dirty="0"/>
              <a:t>ale nie prześwietlona</a:t>
            </a:r>
          </a:p>
          <a:p>
            <a:pPr eaLnBrk="0" hangingPunct="0"/>
            <a:endParaRPr lang="pl-PL" dirty="0"/>
          </a:p>
          <a:p>
            <a:pPr eaLnBrk="0" hangingPunct="0"/>
            <a:r>
              <a:rPr lang="pl-PL" dirty="0"/>
              <a:t>oryginalne zdjęcie jest dzielone </a:t>
            </a:r>
          </a:p>
          <a:p>
            <a:pPr eaLnBrk="0" hangingPunct="0"/>
            <a:r>
              <a:rPr lang="pl-PL" dirty="0"/>
              <a:t>przez </a:t>
            </a:r>
            <a:r>
              <a:rPr lang="pl-PL" dirty="0" smtClean="0"/>
              <a:t>obraz typu </a:t>
            </a:r>
            <a:r>
              <a:rPr lang="pl-PL" dirty="0" err="1" smtClean="0"/>
              <a:t>flatfield</a:t>
            </a:r>
            <a:endParaRPr lang="pl-PL" dirty="0" smtClean="0"/>
          </a:p>
          <a:p>
            <a:pPr eaLnBrk="0" hangingPunct="0"/>
            <a:endParaRPr lang="pl-PL" dirty="0" smtClean="0"/>
          </a:p>
          <a:p>
            <a:pPr eaLnBrk="0" hangingPunct="0"/>
            <a:r>
              <a:rPr lang="pl-PL" dirty="0" smtClean="0"/>
              <a:t>w przypadku obiektywów o bardzo </a:t>
            </a:r>
          </a:p>
          <a:p>
            <a:pPr eaLnBrk="0" hangingPunct="0"/>
            <a:r>
              <a:rPr lang="pl-PL" dirty="0" smtClean="0"/>
              <a:t>szerokim polu widzenia wykonanie </a:t>
            </a:r>
          </a:p>
          <a:p>
            <a:pPr eaLnBrk="0" hangingPunct="0"/>
            <a:r>
              <a:rPr lang="pl-PL" dirty="0" smtClean="0"/>
              <a:t>obrazu typu </a:t>
            </a:r>
            <a:r>
              <a:rPr lang="pl-PL" dirty="0" err="1" smtClean="0"/>
              <a:t>flatfield</a:t>
            </a:r>
            <a:r>
              <a:rPr lang="pl-PL" dirty="0" smtClean="0"/>
              <a:t> jest trudne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err="1" smtClean="0"/>
              <a:t>Flatfield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4989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Obraz po redukcji</a:t>
            </a:r>
            <a:endParaRPr lang="pl-PL" sz="2400" i="1" dirty="0"/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837523"/>
            <a:ext cx="842493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Obraz </a:t>
            </a:r>
            <a:r>
              <a:rPr lang="pl-PL" sz="2400" i="1" dirty="0" err="1" smtClean="0"/>
              <a:t>przesaturowany</a:t>
            </a:r>
            <a:r>
              <a:rPr lang="pl-PL" sz="2400" i="1" dirty="0" smtClean="0"/>
              <a:t> i niedoświetlony</a:t>
            </a:r>
            <a:endParaRPr lang="pl-PL" sz="2400" i="1" dirty="0"/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1" y="3212976"/>
            <a:ext cx="4613583" cy="3368174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50" y="836712"/>
            <a:ext cx="3707130" cy="2890520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9" y="836712"/>
            <a:ext cx="4617776" cy="223224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185351" y="4149080"/>
            <a:ext cx="3707130" cy="2308324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Obszary </a:t>
            </a:r>
            <a:r>
              <a:rPr lang="pl-PL" dirty="0" err="1" smtClean="0"/>
              <a:t>przesaturowane</a:t>
            </a:r>
            <a:r>
              <a:rPr lang="pl-PL" dirty="0" smtClean="0"/>
              <a:t> i niedoświetlone nie dają odpowiedniej informacji o ilości padającego światła.</a:t>
            </a:r>
          </a:p>
          <a:p>
            <a:endParaRPr lang="pl-PL" dirty="0"/>
          </a:p>
          <a:p>
            <a:r>
              <a:rPr lang="pl-PL" dirty="0" smtClean="0"/>
              <a:t>Należy określić zakres odpowiedzi liniowej aparatu (wystarczy zrobić to raz).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98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49" y="2809754"/>
            <a:ext cx="5760720" cy="236093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IRIS i proste ćwiczenie na początek (15.11.2013 r., Orle)</a:t>
            </a:r>
            <a:endParaRPr lang="pl-PL" sz="2400" i="1" dirty="0"/>
          </a:p>
        </p:txBody>
      </p:sp>
      <p:pic>
        <p:nvPicPr>
          <p:cNvPr id="3" name="Obraz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" y="908720"/>
            <a:ext cx="6268726" cy="309634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660232" y="923121"/>
            <a:ext cx="1997968" cy="168507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dirty="0">
                <a:ea typeface="Calibri"/>
                <a:cs typeface="Times New Roman"/>
              </a:rPr>
              <a:t>Plejady - 14°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dirty="0" err="1">
                <a:ea typeface="Calibri"/>
                <a:cs typeface="Times New Roman"/>
              </a:rPr>
              <a:t>Aldebaran</a:t>
            </a:r>
            <a:r>
              <a:rPr lang="pl-PL" dirty="0">
                <a:ea typeface="Calibri"/>
                <a:cs typeface="Times New Roman"/>
              </a:rPr>
              <a:t> - 23°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dirty="0" err="1">
                <a:ea typeface="Calibri"/>
                <a:cs typeface="Times New Roman"/>
              </a:rPr>
              <a:t>Betelgeza</a:t>
            </a:r>
            <a:r>
              <a:rPr lang="pl-PL" dirty="0">
                <a:ea typeface="Calibri"/>
                <a:cs typeface="Times New Roman"/>
              </a:rPr>
              <a:t> - 44°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dirty="0" err="1">
                <a:ea typeface="Calibri"/>
                <a:cs typeface="Times New Roman"/>
              </a:rPr>
              <a:t>Pollux</a:t>
            </a:r>
            <a:r>
              <a:rPr lang="pl-PL" dirty="0">
                <a:ea typeface="Calibri"/>
                <a:cs typeface="Times New Roman"/>
              </a:rPr>
              <a:t> - 67°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dirty="0" err="1">
                <a:ea typeface="Calibri"/>
                <a:cs typeface="Times New Roman"/>
              </a:rPr>
              <a:t>Dubhe</a:t>
            </a:r>
            <a:r>
              <a:rPr lang="pl-PL" dirty="0">
                <a:ea typeface="Calibri"/>
                <a:cs typeface="Times New Roman"/>
              </a:rPr>
              <a:t> - 90°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3958796139"/>
              </p:ext>
            </p:extLst>
          </p:nvPr>
        </p:nvGraphicFramePr>
        <p:xfrm>
          <a:off x="82245" y="4005064"/>
          <a:ext cx="5013960" cy="267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5" name="Obraz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93196"/>
            <a:ext cx="505078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Pierwszy pomiar (30.12.2013 r., Białków)</a:t>
            </a:r>
            <a:endParaRPr lang="pl-PL" sz="2400" i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836712"/>
            <a:ext cx="8244408" cy="54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Jasność nieba</a:t>
            </a:r>
            <a:endParaRPr lang="pl-PL" sz="2400" i="1" dirty="0"/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6432" y="-927484"/>
            <a:ext cx="4392490" cy="864096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443285" y="6054382"/>
            <a:ext cx="4449873" cy="36933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Jelcz-Laskowice 20 km od centrum Wrocławia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739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Standaryzacja</a:t>
            </a:r>
            <a:endParaRPr lang="pl-PL" sz="2400" i="1" dirty="0"/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1" y="876570"/>
            <a:ext cx="3888740" cy="2585085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4" y="3573016"/>
            <a:ext cx="3883025" cy="266255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21" y="856776"/>
            <a:ext cx="4566659" cy="351449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325820" y="4797152"/>
            <a:ext cx="4566659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Potrzebnych będzie przynajmniej kilkanaście </a:t>
            </a:r>
            <a:r>
              <a:rPr lang="pl-PL" dirty="0" err="1" smtClean="0"/>
              <a:t>nieprzesaturowanych</a:t>
            </a:r>
            <a:r>
              <a:rPr lang="pl-PL" dirty="0" smtClean="0"/>
              <a:t> gwiazd o jasnościach różniących się o około 2.5 – 3 mag.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97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Standaryzacja</a:t>
            </a:r>
            <a:endParaRPr lang="pl-PL" sz="2400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727774"/>
              </p:ext>
            </p:extLst>
          </p:nvPr>
        </p:nvGraphicFramePr>
        <p:xfrm>
          <a:off x="218697" y="1628800"/>
          <a:ext cx="3017973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Równanie" r:id="rId3" imgW="1625600" imgH="508000" progId="Equation.3">
                  <p:embed/>
                </p:oleObj>
              </mc:Choice>
              <mc:Fallback>
                <p:oleObj name="Równanie" r:id="rId3" imgW="1625600" imgH="508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697" y="1628800"/>
                        <a:ext cx="3017973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300030955"/>
              </p:ext>
            </p:extLst>
          </p:nvPr>
        </p:nvGraphicFramePr>
        <p:xfrm>
          <a:off x="1403648" y="2564904"/>
          <a:ext cx="633670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07504" y="836712"/>
            <a:ext cx="3240361" cy="64633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Jasność instrumentalna (normowana czasem ekspozycji)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923928" y="848611"/>
            <a:ext cx="4896544" cy="1477328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Sporym kłopotem jest wyznaczenie nachylenia (współczynnik kierunkowy)  dopasowywanej krzywej. Z dobrym przybliżeniem można założyć, że jest równy 1 i  standaryzację ograniczyć do wyznaczenia stałej (średnia różnica jasności).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3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Wyznaczenie jasności tła.</a:t>
            </a:r>
            <a:endParaRPr lang="pl-PL" sz="2400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148907"/>
              </p:ext>
            </p:extLst>
          </p:nvPr>
        </p:nvGraphicFramePr>
        <p:xfrm>
          <a:off x="612304" y="5106764"/>
          <a:ext cx="25908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Równanie" r:id="rId3" imgW="1612800" imgH="431640" progId="Equation.3">
                  <p:embed/>
                </p:oleObj>
              </mc:Choice>
              <mc:Fallback>
                <p:oleObj name="Równanie" r:id="rId3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304" y="5106764"/>
                        <a:ext cx="2590800" cy="698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0" name="Obi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808712"/>
              </p:ext>
            </p:extLst>
          </p:nvPr>
        </p:nvGraphicFramePr>
        <p:xfrm>
          <a:off x="467544" y="2564904"/>
          <a:ext cx="3118375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Równanie" r:id="rId5" imgW="1981200" imgH="508000" progId="Equation.3">
                  <p:embed/>
                </p:oleObj>
              </mc:Choice>
              <mc:Fallback>
                <p:oleObj name="Równanie" r:id="rId5" imgW="19812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564904"/>
                        <a:ext cx="3118375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az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36712"/>
            <a:ext cx="5209661" cy="2880320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467544" y="1124744"/>
            <a:ext cx="2880320" cy="120032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Jasność tła (instrumentalna) normowana na jednostkę czasu (sekunda) i jednostkę powierzchni (”).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719910" y="4202018"/>
            <a:ext cx="2375587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Ostatecznie jasność tła:</a:t>
            </a:r>
            <a:endParaRPr lang="pl-PL" dirty="0"/>
          </a:p>
        </p:txBody>
      </p:sp>
      <p:sp>
        <p:nvSpPr>
          <p:cNvPr id="17" name="Prostokąt 16"/>
          <p:cNvSpPr/>
          <p:nvPr/>
        </p:nvSpPr>
        <p:spPr>
          <a:xfrm>
            <a:off x="6975689" y="6328579"/>
            <a:ext cx="2085892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>
            <a:spAutoFit/>
          </a:bodyPr>
          <a:lstStyle/>
          <a:p>
            <a:r>
              <a:rPr lang="pl-PL" dirty="0"/>
              <a:t>nova.astrometry.net</a:t>
            </a:r>
          </a:p>
        </p:txBody>
      </p:sp>
      <p:pic>
        <p:nvPicPr>
          <p:cNvPr id="18" name="Obraz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94" y="3789040"/>
            <a:ext cx="4608512" cy="24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5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Podsumowanie</a:t>
            </a:r>
            <a:endParaRPr lang="pl-PL" sz="2400" i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51520" y="1484784"/>
            <a:ext cx="8593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Jasność zmierzona w Białkowie to </a:t>
            </a:r>
            <a:r>
              <a:rPr lang="pl-PL" dirty="0"/>
              <a:t>21,22 </a:t>
            </a:r>
            <a:r>
              <a:rPr lang="pl-PL" dirty="0" smtClean="0"/>
              <a:t>mag/arcsec</a:t>
            </a:r>
            <a:r>
              <a:rPr lang="pl-PL" baseline="30000" dirty="0" smtClean="0"/>
              <a:t>2</a:t>
            </a:r>
            <a:r>
              <a:rPr lang="pl-PL" dirty="0" smtClean="0"/>
              <a:t> jest bliska pomiarom wykonanym innymi metodami.</a:t>
            </a:r>
          </a:p>
          <a:p>
            <a:endParaRPr lang="pl-PL" dirty="0"/>
          </a:p>
          <a:p>
            <a:r>
              <a:rPr lang="pl-PL" dirty="0" smtClean="0"/>
              <a:t>Jesienią wykonane zostaną obserwacje różnymi metodami, w tych samych warunkach i przeanalizowane zostaną błędy poszczególnych metod i użytego sprzętu. Warto byłoby skoordynować te działania z </a:t>
            </a:r>
            <a:r>
              <a:rPr lang="pl-PL" dirty="0" err="1" smtClean="0"/>
              <a:t>z</a:t>
            </a:r>
            <a:r>
              <a:rPr lang="pl-PL" dirty="0" smtClean="0"/>
              <a:t> pomiarami w innych miejscach.</a:t>
            </a:r>
          </a:p>
          <a:p>
            <a:endParaRPr lang="pl-PL" dirty="0"/>
          </a:p>
          <a:p>
            <a:r>
              <a:rPr lang="pl-PL" dirty="0" smtClean="0"/>
              <a:t>Istotne jest maksymalne uproszczenie metody, bez utraty jakości wyniku końcowego. W tym celu należy zbudować bazę danych instrumentalnych (krzywe kalibracyjne dla różnych modeli aparatów)</a:t>
            </a:r>
          </a:p>
          <a:p>
            <a:endParaRPr lang="pl-PL" dirty="0"/>
          </a:p>
          <a:p>
            <a:r>
              <a:rPr lang="pl-PL" dirty="0" smtClean="0"/>
              <a:t>Wykorzystanie szeroko dostępne sprzętu daje możliwość na uzyskanie masowych pomiarów tła nieba, które mogą zostać użyte do tworzenia map zanieczyszczenia światłem na terenie Polski. </a:t>
            </a:r>
          </a:p>
        </p:txBody>
      </p:sp>
    </p:spTree>
    <p:extLst>
      <p:ext uri="{BB962C8B-B14F-4D97-AF65-F5344CB8AC3E}">
        <p14:creationId xmlns:p14="http://schemas.microsoft.com/office/powerpoint/2010/main" val="6737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Pomiary jasności tła. Łatwe i trudne.</a:t>
            </a:r>
            <a:endParaRPr lang="pl-PL" sz="2400" i="1" dirty="0"/>
          </a:p>
        </p:txBody>
      </p:sp>
      <p:pic>
        <p:nvPicPr>
          <p:cNvPr id="3" name="Obraz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90" y="769236"/>
            <a:ext cx="7128792" cy="482453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012160" y="5589239"/>
            <a:ext cx="1993606" cy="1200329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pl-PL" dirty="0" smtClean="0">
                <a:ea typeface="Calibri"/>
                <a:cs typeface="Times New Roman"/>
              </a:rPr>
              <a:t>obserwatorium w </a:t>
            </a:r>
            <a:r>
              <a:rPr lang="pl-PL" dirty="0">
                <a:ea typeface="Calibri"/>
                <a:cs typeface="Times New Roman"/>
              </a:rPr>
              <a:t>Białkowie, około 60 km od centrum Wrocławia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237014" y="5613047"/>
            <a:ext cx="2038842" cy="1200329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pl-PL" dirty="0">
                <a:ea typeface="Calibri"/>
                <a:cs typeface="Times New Roman"/>
              </a:rPr>
              <a:t>teren Instytutu Astronomicznego </a:t>
            </a:r>
            <a:r>
              <a:rPr lang="pl-PL" dirty="0" err="1">
                <a:ea typeface="Calibri"/>
                <a:cs typeface="Times New Roman"/>
              </a:rPr>
              <a:t>UWr</a:t>
            </a:r>
            <a:r>
              <a:rPr lang="pl-PL" dirty="0">
                <a:ea typeface="Calibri"/>
                <a:cs typeface="Times New Roman"/>
              </a:rPr>
              <a:t>, 4 km od centrum Wrocławia</a:t>
            </a:r>
          </a:p>
        </p:txBody>
      </p:sp>
      <p:sp>
        <p:nvSpPr>
          <p:cNvPr id="7" name="Prostokąt 6"/>
          <p:cNvSpPr/>
          <p:nvPr/>
        </p:nvSpPr>
        <p:spPr>
          <a:xfrm>
            <a:off x="3691251" y="5589240"/>
            <a:ext cx="1816853" cy="120032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pl-PL" dirty="0">
                <a:ea typeface="Calibri"/>
                <a:cs typeface="Times New Roman"/>
              </a:rPr>
              <a:t>Jelcz-Laskowice, </a:t>
            </a:r>
            <a:r>
              <a:rPr lang="pl-PL" dirty="0" smtClean="0">
                <a:ea typeface="Calibri"/>
                <a:cs typeface="Times New Roman"/>
              </a:rPr>
              <a:t>20 </a:t>
            </a:r>
            <a:r>
              <a:rPr lang="pl-PL" dirty="0">
                <a:ea typeface="Calibri"/>
                <a:cs typeface="Times New Roman"/>
              </a:rPr>
              <a:t>km od centrum Wrocławia</a:t>
            </a:r>
          </a:p>
        </p:txBody>
      </p:sp>
    </p:spTree>
    <p:extLst>
      <p:ext uri="{BB962C8B-B14F-4D97-AF65-F5344CB8AC3E}">
        <p14:creationId xmlns:p14="http://schemas.microsoft.com/office/powerpoint/2010/main" val="13265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systembank.pl/aukcje/wezyk_massa_spustowy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01193"/>
            <a:ext cx="4148568" cy="276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sferis.pl/gallery/Z1x0m0b9t0X001E3A4i07917x8x8t5Y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85991"/>
            <a:ext cx="4391277" cy="34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Potrzebny sprzęt</a:t>
            </a:r>
            <a:endParaRPr lang="pl-PL" sz="2400" i="1" dirty="0"/>
          </a:p>
        </p:txBody>
      </p:sp>
      <p:sp>
        <p:nvSpPr>
          <p:cNvPr id="4" name="Prostokąt 3"/>
          <p:cNvSpPr/>
          <p:nvPr/>
        </p:nvSpPr>
        <p:spPr>
          <a:xfrm>
            <a:off x="251520" y="1124744"/>
            <a:ext cx="864096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dirty="0">
                <a:ea typeface="Calibri"/>
                <a:cs typeface="Times New Roman"/>
              </a:rPr>
              <a:t>Aparat </a:t>
            </a:r>
            <a:r>
              <a:rPr lang="pl-PL" dirty="0" smtClean="0">
                <a:ea typeface="Calibri"/>
                <a:cs typeface="Times New Roman"/>
              </a:rPr>
              <a:t>pozwalający </a:t>
            </a:r>
            <a:r>
              <a:rPr lang="pl-PL" dirty="0">
                <a:ea typeface="Calibri"/>
                <a:cs typeface="Times New Roman"/>
              </a:rPr>
              <a:t>rejestrować obrazy surowe, tzw. RAW.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dirty="0" smtClean="0">
                <a:ea typeface="Calibri"/>
                <a:cs typeface="Times New Roman"/>
              </a:rPr>
              <a:t>Ręczna regulacja </a:t>
            </a:r>
            <a:r>
              <a:rPr lang="pl-PL" dirty="0">
                <a:ea typeface="Calibri"/>
                <a:cs typeface="Times New Roman"/>
              </a:rPr>
              <a:t>czasu ekspozycji oraz ustawiania ostrości.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dirty="0" smtClean="0">
                <a:ea typeface="Calibri"/>
                <a:cs typeface="Times New Roman"/>
              </a:rPr>
              <a:t>Statyw.</a:t>
            </a:r>
            <a:endParaRPr lang="pl-PL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pl-PL" dirty="0" smtClean="0">
                <a:ea typeface="Calibri"/>
                <a:cs typeface="Times New Roman"/>
              </a:rPr>
              <a:t>Wężyk spustowy (można się obejść bez).</a:t>
            </a:r>
            <a:endParaRPr lang="pl-PL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pl-PL" dirty="0" smtClean="0">
                <a:ea typeface="Calibri"/>
                <a:cs typeface="Times New Roman"/>
              </a:rPr>
              <a:t>Komputer z odpowiednim oprogramowaniem.</a:t>
            </a:r>
            <a:endParaRPr lang="pl-PL" dirty="0">
              <a:ea typeface="Calibri"/>
              <a:cs typeface="Times New Roman"/>
            </a:endParaRPr>
          </a:p>
        </p:txBody>
      </p:sp>
      <p:pic>
        <p:nvPicPr>
          <p:cNvPr id="6" name="Picture 2" descr="Fotografia od A do Z Statyw fotograficz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23868"/>
            <a:ext cx="2350419" cy="34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36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59832" y="1074340"/>
            <a:ext cx="5904656" cy="175432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/>
              <a:t>Efekt </a:t>
            </a:r>
            <a:r>
              <a:rPr lang="pl-PL" dirty="0" smtClean="0"/>
              <a:t>fotoelektryczny- efekty elektryczne występujące w ciałach pod wpływem promieniowania elektromagnetycznego: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zewnętrzny - emisja elektronów z powierzchni przedmiotu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wewnętrzny - przenoszenie nośników ładunku pomiędzy pasmami energetycznymi </a:t>
            </a:r>
            <a:endParaRPr lang="pl-PL" dirty="0"/>
          </a:p>
        </p:txBody>
      </p:sp>
      <p:pic>
        <p:nvPicPr>
          <p:cNvPr id="1026" name="Picture 2" descr="http://upload.wikimedia.org/wikipedia/commons/thumb/f/f5/Photoelectric_effect.svg/250px-Photoelectric_effec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5" y="1052736"/>
            <a:ext cx="2466569" cy="17759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AutoShape 2" descr="data:image/jpeg;base64,/9j/4AAQSkZJRgABAQAAAQABAAD/2wCEAAkGBhISERIUERQWFRQWFxUVFRUUFRQSFRUXFhcXGBQWFRUYHCYgFxsjGhQYHy8gIycpLCwsFR4xNTwqNSYrLCkBCQoKDgwOGg8PFzUlHyA1LCosLCwsKSwpLCksLDAsKiwqKSwsLykpLCwsLCwsKSksLCwpLCwsKSkpLCw0LSk1LP/AABEIANkA6AMBIgACEQEDEQH/xAAcAAEAAgMBAQEAAAAAAAAAAAAABQYDBAcBAgj/xABDEAACAQMCBAMGAwMJBwUAAAABAgMABBESIQUGEzFBUWEHFCIycYEjQpFSYrEVFjNEcoKSocEIJENTg9HwFzSTouH/xAAZAQEAAwEBAAAAAAAAAAAAAAAAAQIDBAX/xAAkEQEAAgIBBAICAwAAAAAAAAAAAQIDESEEEjFBE2EyUQUUIv/aAAwDAQACEQMRAD8A7jSlKBSlKBSlKBSlKBSlKBSlKBSlKBSlKBSlKBSlKBSlKBSlKBSlKBSlKBSlKBSlKBSlKBSlKBSlKBSlKBSlKBSlKBSlKBSlKBSlKBWjxfjEdtH1JM6chdhnc5xknAHbuSPAdyAd6oDnF8QriETZcDBV3CAo+WKpgsCPgxkA9TB74IZJecbZWdCzak1ahoY40lw3hv8A0ZOPIr+0M/H87Y9aqUkAyVkYj+ifqJEivjI+Jn2IJ7fUiDYydbDWcZ67sshMbEBWFrHOgcAHBMbPqbuIk2xuuvZGXRC5tQJV6xCvC5LfCHhVmGwJe515wSNLgnUGNBYLjnSERuypIzKpcJowxTQHV9/lQh13O4LAYztWx/OyAFw2pQh0lmUhfmlQkHy1QuMnGdsZzVfW2OrpC0iIRwoPRmARurbxhyScOjJmQKCdKwJk7DE5Y8ISaCFpYwhPTd0VdIYo7SRhlYFgA7dTTnOTuTvkJuGTUobBGQDhhgjIzgjwPpX3VFf2kObiZYbOWW3gdo5rhTsGT+k0rpwdPqwzV3ikDKGByCAQfMHcGi9qWrqZ9vulKUUKUpQKUpQKUpQKUpQKUpQKUpQKUpQKUpQKUpQKUpQKUpQMUpXhNB7URxbjJRhDAokuGGVQnCxr26szD5Ez92IwM7kfHEuLu0ht7TDTYBkdhmO3U9mkx8zkfLGDk9zgb1t8J4OlupC5ZmOqSRzmSV+xZ2/yAGABgAADFShSn9jNs8/WlnmZnYvOi6I45XY5cgAZRST8oJ28fGuhImAAOw2GPCvqlQva9rRETPgpSlFSlKUClQ/F+a7W2liinlCPKcIME9zpDMQMKuo4yds/epfNB7Socc2WvvfunUHXxnTg4zjVp1Yxq076c5xUuTQe0qI4JzXa3bypbyBzEcNsR3JAZSR8S5BGRttW/fX6QxvLKwREBZmPYAd6nQ2KVH8D47DdxCW3bUhJXcFSGXuGU7g/9xXzx7mGCzj6lw+lSQowCzMx8FVRknAJ+1Rr0JKlYbS7SVFkjYMjqGVh2KkZBH2NRvFua7W2lihmlCySkBBgnudILEDCAttk+NNCYpXmahIecLZrs2gY9UZHynQWUamjD9i4U5IpoTlK+WbFQ3AOb7a8aRYGJMeM6lKalJIDx5+ZCVIz6UE3StTinE47eJ5pm0xoNTHvt6DxJJAA8zWDgPHoruLqwlsZKsrqUdGXurqex7H6EVOvZtJV4aiuYeZYbKNXmLfE2lVRS7ucEkKo74AJP0rcg4jHJGkqMDG6hlbwIYZBqPWxs5rD74uvp5+LTqx6Zx/59DVWvLsxTypHJqWVS5jJJ6er4SyH8u++PqRjG8JeXkwm6okVGOEV2AYjOzaVO2ok9zsBXHk63Djt2Wnl006fu9uk6qg73ick8jQWhxpOme4wGWE+McYOzzenZM5bJwppnLvEGmuri3aZ4mdgGlkfE0kaDAS2HZSWLkuOwI0jPxL0mxso4o1jiUIijCquwA/8/jXXW0WiLR7ZZcc0t2vjhnC44IwkQwMkkklmZjuzux3ZidyTua26UqWZSlKBSlKAar/KcpUXMDkloJ5FBYlmMcn40RJO5+GTT/cqwVVOPLdW117za2/vAljWKWNXWNg8bMYZMtsRh2U/QVMfpEsdrwpLxuKF9+q7WakjOlIYwPh8vxXdvqB5VK8ucW6ljFNJ8wj/ABfR48rMP8SNX3yvw2SG3VZsGVmkll0/L1JXaRwvmAWwPpVd4lwriCNc21tGht7pncTs4U23WGLgdPu5zqZceL1bzwjwwLZkcJju9OZg68SY/mJL9WQf/CxT6VY+b74pYTtEfidBHGw85mWNGH3kBqUSwQRCLHwBOnj93Tpx+lU2w4RxBjBaTogtbd0Y3GsM1wkLardOn3U5VNRP7B8929nhI3tglpccOaMaUGqxbH7Dpqhz/wBSID6yHzrPzWolksrc7rLOGceDJAjTaT5gusdb/MnCWuLZ40bTJ8LxN+zLGweNv8SjPpmojgdvez3K3F7CkAhR44o1cSlnkK9SUkbAYQBR3+I1H2NixXo8SuE7LcRJcDy6kR6U33KmE0lj6vFFDbi2t9ajw6lw7Jq+oSFh/fNffNNhOejcWqh57diRGzaBLHIumWPV+Un4WBPigpyvY3Gqe4u1VJpyn4StrEUcYIjTV+Y5ZmJG2Wp62fT55OHTW5tu3u88ioPKKTE0WPQLLp/uVoWvClvP5VLjeV3tFJ/KkCBVx5fis7/XHlWfjtteQXJubKFZ+rGsU0TOIsMhJhlDHuAHZSO+MVK8tcLe3t1SRg0pLySsOxkldpJCPTUxA9AKneuT6YuA8Z6ljHO/cRZkHk8YIlH2ZGFVz3Ix8It7jGZYjHxBz4lmbq3GfrHJIv0r74jwniCtc2tvGhtrp3cTs4BtxN/7hen3Y5LMuPF/SrkLJOl0sfBo6eP3dOnH6U8HlD86XZFjL0z8UoSFCO+bh1iBB+kmftWDiVqttc8OeMBUGqyIHgkiZhH2khUD+3UdwvgPEC9vb3HS91tXV1lUky3HS2twy/k07FvMqMVZOY+EG5t3iVtD/C0b/sSRsHib7Mo+2ajxweWhzOBJPYQH5XnMrjwK28bSKD6dTpn7V7ZDo8SnTstxCk49ZIj0pfvpMP6Vg4DY3stwLi/WKMxxtFFFExcZcqZZWY+ehQB4DNbXNPDJ26M9oFNxAzFVc6VkR10yxlvDIwQfNBT6PtjC9XihzuLa2XT5B7mR9R+uiAD6Ma0eFQ6YLu21hFtppRggEGGQdeMZJGlQshGf3Kk+V+GTp1prvT152VmWMkpGiLpjjUnvgZJPmxqq+0u2uIpEktSoN00NqyE/FJIGcxMFKkfCCcknsB5VExuJq0x/lEzOmzwziSsgyugkD4SN1z2yfXv6ZreuraPouxU5AOMHcn0xXtlyKIbbBYvPszOScF9tW3iDv82TUdxzgklrodCziQqjqWP9KWGjSSdgc4/ujzrwL/x1/k+TiXfW9bzqsozkm26sxAeWFXXWjxSM4kwcOhdxhWUjdceflXUIY9KgZJwMZY5J9SfE1SbgHhl3HMAVsrtkS4jPa2uWwI5h4BXPwP4Z0mryK9rFT46RX9OXNl+S23tKUrRgUpSgUpSgUxSlApSlApSlArysN+7CKQoCzhGKqO5YA6QPUmqsl3xNI4VEQd8aZCcEApII8hywLBlYSasZwjnAOFoLhXmaq8d5ftJIukqmpEVzGMgCRhI6jO+Y0yN2GZU8io3+XmuW6jXOQdMAC4AUHoo0pXHnIzg7/kFBNYpUZYXUjzzgspjjYIMLhtRVHwTk/KrDfx1+GneToGKUpQKUqq+0G7k6MFtCxR7yeO26i7NHGwZpnX16aMB6tQe3vtCt1keKBJ7uVDh0tIjMEPk8mQin01ZFYf59zjd+F34HmqQSH/Csuf0qxcJ4RDbQpDAgjjQYVV7fU+ZPiTuTW5igq1t7S7BmCSyNbSH8l3HJan9ZAFP2NaxcXfGUwQ0Vlb9QEHIM90SqnbY4hRiD+/Vsu7KOVSkqK6HurqHU/VTsa5jyfyYXN9cWE72TG8njiWIK9u0cJEaiS3bZhqDnIII1bUHVMVjubVZF0uMjIOPVSGU/YgH7VURzlcWZC8VgCJ2F5bapbY+XVT54PDuCvrVutbtJEV42V0YZVlIZWHmGGxFBq8c4PHdW80EoykqMjemezD1BwR6gVE8gcWkmtAk5zcWzvaz995ITjX66k0vn96rLVMEi2fGZNRCxXtv1cscATWmFc5OwzC6k/wBigudM1UJvaEspKcNgkvXBwZEIitVP71y/wn+4GrwcE4rcb3F6lsp/4VlEGbHrcTAnP0UUFvzXtU8+zgd/f+Jav2vfHzn+zp0/bFZ+UuJ3AnurK6cSyW/SdJtIQywzBtBdRsHUoykjAOxoLTSlKBSlKBSlKBSlKBSlKBSlKDwCvaUoFKUoFVH2gN034ZP+WK+hDnwCzLJDqP0aRf1q3VE81cDF5aT25OOohCt+y4+KNvs4U/aglqVBclceN3aRvINMy5iuE8UniOmVSPDcZHowqdoPiV9KknwBP6b1VfZVGRwm0Ld3V5T6mWR5Cf8A71OcxzaLS5b9mGZv0jY/6VxD/wBant7K0trGNdUUEKPNKCRrEa6wiZHY53P6VEzpelJvOodv4/xuC1gea5cJEuxzvnPZQvdifIV+frj2qC3uml4TCbeFiTJDI2uGU/t9BcCBv7DVW+Zec7ziGgXUusJkqoVUUFu5woGTgYyf9aw8I4frOKrNnZj6SZ8ujcP/ANoucBhPaRscHSYnaMasbag2rbPkakuO2Ju7a04ld3Md3GtzAWhjXTaRwySCOVdDDW7gsuS+DtjFcl4xwcxHepfkfjREV9ZO34V1by6AxwouI0LwkZ7Fimn1OnyFIspm6ftjcP1HBAqKFQBVUYCqAqgDwAGwFZKjuXOI+8WltN/zYYpPu6Bj/makau43hqn8jt7xc8RvhvHNKsEB8GitQULqfJpGkP2rLzvxWRunYWrYuboEFh/V7cbTTny2OlfNjt2qw8K4ZHbwxwxDTHGqog8gowM+Z8SfMmg26UpQKUpQKUpQKUpQKUpQKUpQKUpQKUpQK+WcAEk4A7k9h9aqnFuPXU9zJacPCK0QX3i6mBdIS66ljjiGOrJpIbchRkZ718J7NYJMNfyz3z7H/eJGEQP7lvHpRR6EGggeJ842XDuJGVbmFoLr4bqONxK0M6L+HPoTJwyjQwAzkKd6nz7SI2/oLO/nHg0dpIi/4pdAqZ/mpZ9F4Ft4likUo6JGiAqe4+ED9aguV+JSWsw4beMWYAmznb+swr+Rj4zRjYjxGG9SFS9q/PV2LB4zZTWyTkRdWWSHJUgs6iNGYjKqRntgmuM8KsDJ2rr3+0XxqPp2tqN5NRnPkqAMi5HqS3+A1x3hd+U7VSzu6T8n3dwdNiDX3ZcRkjbKAffNYZpi8hJqa4SsQVuoMnG1dGPDExyxz9ZeLTFZ1DUv+LNN8wwa2uReAvd3qxpCk4Cuzxyu0SFdJXd1BKnLLggd8Vo3YTwP0xUtybzjc8PMhthFmTTqaRC7YXOFB1DAyc/pUWwatwf3Zvj7bRyv/JHPN/Y2lrDPaCaJ3eC3lWeOLBjdk6MhcaQ2pCFJK6h51buK+097ZVE/DrxJHOiJAIZRLJglY1aOQnJx4KcVR+XOfLZbKe04jAXjleZ1EY1a2mcyCJU7q2pvhYHY47YzVh5FtZYb2NeLazdNCBYPI6yqkQH4sIYKB7wBjW25Ydtu9bVmvEuaJ2y8mc2WMJeW+uNF9cENMZ4prZUA+SCIyqAI0G3fc5J9J6T2rcPE5hEpfGNUiAPCuf3wdxv3AIq1z26upDqGU9wwDD9DXN5/ZddLLNHbXUcVlM7s8fQjMqCT+kRGKHbwHxDG2229J36bYopM/wC3TFalU/g/ELq0uobK7dZ0mWQ2twFEcn4KhninQfCSEOQ64zjcZNKlkuNKUoFKUoFKUoFKUoFKUoFKUoFKUoKpxbly5iuZLvhzprlC+8W0+rozlBpV1dd4pAo05wQds9qwj2irDtxC1ubQju5jNxB9p4Qwx9QKuNKCH4bzhY3GOhdQSeiypq+65yP0qB9pcsckMdsqGS8lYNaLG2h4pE/rHU/4aJ3LePbx22OebPh0UDS3NpDO7EJEnSRpZpX2jjQ41ZJ/QAnwqG5Z9j9vHFrn1x3UmWf3aeaBIQx1CCLS+6L5nOTk+VBxHn/h11DfSLfEtOQGaQtqWUEkK8ew0pgYC4+HSRVeihOBiu6e0r2ONJB1raa5uJ4v+HcTGctHuSsRYZ1AnIGd9x3xXD7clWKsSpBIOQMg+IIPY1WXVhtHiWRVIIztW2hLbDtWW6hGjPVz6FEH8K1eGoxONen+6p/jXTitM8ObqKRE7h83aaXAqRslUAbFmOyqoyzHyA/18K1OOQaWGmUyNjJ+FRp8s4rDZSFTq6jhsYypAOPIHG1Xi0xM8MNcLBJFpy028nYDusYPdV8z5nxrtdgkXEOC2xuZRFIFDRzlgjRSwMypMrEjcFMnzBI8a4JY8Mku5kii6kskhwoLsc+ZPkB3J8BX6I4F7KOGwRRq9rFLIqqHkkXq6mA+JsPkAE5OMVTLPGlqQ0eAe1u0MIW7lX3pGaKRIFefqOm3UhEQbUjbEeWSPCt882X1xtY8PkUHtNfn3aMeREIzK4+y1rcz2CcOmg4hboscSYgvEjUIpt5GGmTSu2YpCDnGdLN4VeVORtWDRXOA8pvHMbq8mNxdFSgbT04oUJyUgiHyg7ZYkscV5VlpQKUpQKUpQKUpQKUpQKUpQKUpQKUpQK8Jr2qx7R754+HyrEdMsxjtoz2w1w6xZHqFZj9qDQ5dT+Ubxr997eEvDYL4Ng6Z7r1LEFFPgqnzq7VqcM4elvDHDGMJGioo8lUAD+FbdArmXGOSrO54zcxXUIf3i1jnifLIyvExhl0lSN8NGxB8q6W7gAk7Abk+Xqa5dztznEbq0nsP94ktpGildci1RLkCLTLcAFQeoYzgZ7HtQcD4nZyQSSRS5DRsyMPIqcH/ADFa6THwOPX/ALV3zmL2MzXZa5nnR7tzl0ROlBgAAKn5iRj5nzn0rmPHfZpewNhbeY/2Y3kU/QoCKiJmHTqMkK3HekLgD6+vqfOujeyL2dQ8RFxNdB+mhVECMU1OfifJHkNO379VjgnIUslzHBeH3HXuGuVaPWPKLUAHb0JFfo6Gxg4Xw51hGI7eGSTfuxVS7Mx8SSM1fvtLG1KV8TtBeyDgdvFZmaKNVaWa5w/zOY1ndI1LncgBB/Gr7Vd9ntgYeF2KHZuhGzD95xrb/NjVhzVVGvxGwSeKSKQZSRGRh5qwIP8AkagPZvfO9hGkpzLbtJaSHza3cxgn1KhT96s5qo+zs5PE3X5H4jclT4HSI0Yj01o1Bb6UpQKUpQKUqB55421pYXE6EB1UBC2NId2VELZ2wC4P2oJ6lUvl3iTTTqqcXt7rGWaGKKAMyjbOUkJUAkb4/jVo4nxIQR6ykr7gaYY3mffx0oCcetBuUqL4Rx9bgsFiuI9IBzPBJADn9kuBk7eFRnMPMkkF7awxpJKHiuJZI4kDyNoMSx4LEBBl2OSQPhA7kAhZ6VBQc6WzRWsoL6bllSP8N8qzNoAkwPw/j+HfxqUtOIJIZAh3jcxuCMFWADYI9VZWB8QwoNmleZr5llCqWOwAJJ9BuaD7pXMeW+aJruOBjxi2jmm0kWwht3dS5+GPeTUWxgdu9dNFB7VK9rwb+Tiy5Gia3cyKCzQqkikygDc6dv1q614y570TWdTtyTkznOSN2EL3nE4dPxFIWLxSZGneWT5WXVtnbSPWrYePcVm2t7BLcf8AMvZ1OP8AowamP3YVare0SMYRVUd8KoUfXArLioiNL5b99t6U9eQWuDq4ndSXe+egv+7Wo8sxIcyY83Y/SpnjHLMM1lLZqixxPG0aqihVQkfCyqNhpbDfapilSzV7kXjbXNnGZdp4y0Fwvis0J0SZ+uA30cVYMVSuJP8AydxD3g7Wl6UjnP5YbkDTDM37KyL8DHzCk1dQaDW4hwyKeMxzxpJG3dJFDqfsfH1rmnPXJ7W8CW9jczIl5LHai1kbrwhXyXKF8vEqqrE6SRjbxrqpNUuxb37irzDe3sA8EZ8HupAPeGHnoTCfVjQU/i3OHEFuzBPd2th0Fj+BeoyTalyHQtExK4wMHGPXerZwr2mxtDEZre7EjKCenZ3DxucfNGwUhlPcehqzcS5dtbhlaeCKVk+UyRq5HjgEjt6VIKuO1RDW16zSKxHMKZccwX96DHY20tqrbNd3iiIxg9zFb5Lu+OxbAB71ZeA8FjtLeKCEHRGuAScsxJJZmPizMSx9SakMUqWRSlKBSlKBUBznwee5hiW36epLiCZlmLqjrC+vSSisd2VfDwNT9KCspxC7t1klvIrYRqoCi1aWSRnZ1VFw8ajBLY7+Vbnu0XELeMypIqklgoklhbKlkzqiZSQdyAfAgkA9peWJWBVgGU7EEAgjyIPevUjCgBQABsABgADsAKCP4PwCG11CEONWM65ppu2cY6rtp7ntitY8Hk98nuQV3to4IQS2QyvK7lttgS0fbPympulBUf5pypZcOhjKM9o9vI4ZmVJTErB8NpJB1trBI7qM4zmpjgPCXiEzysDLPKZpNOdC/CqIiZAJCpGoyQMnJwM4EtSgh5uU7Z2ZmRiWJJPVmG5OTsHwPtWXjvDnks54YCFd4ZIoyxbClkKqSQCds+vapOlBVeB2PEIuhG8NksMYRCY5J2kCooUaQ0QBOw7mt3gPNkd2xWNHGlQzE6cAELjsfFjIn1gfwxmdr4jhVflUD6ADt2oPulKUClKUClKUGtxHh8c8TxTKHjcFXVuzA9x/+1UbVr/hv4XSkv7RdonjZPe4l8I5EcgTAdgwIO24q70xQUu64txC+HStbeWyRtpLq60LIi+PQhVmJfHZmIA+uKsvA+CxWkEcEC6Y0GB4k75ZmPixJJJ8STW9ivaBSlKBSlKBSlKBSlKBWtd8Shix1ZEjznGt1TOO+MnfuP1rZqD4vwaWS4ilRgFRWQjXNEfjdGY5iI1bRqMHagmw1M1FyFp+qI3liKrJEMooXWRtKuRqbSexDAH1qAHI03TIFwVfbQwLnpnDhtO4HxZjycA7Oe7UFzzXiSAjIIO5G2+4OCPqCCPtVFveTrhUAQmRn1r85VIlZWx+dfleQsCq90XbIXEhYcozK7mSfUDFLENOoNmQJhic5+Eq+Nz82Rp3yFqaQAgEgE7AeZxnA89gT9q9zVMl5MuiN7rWSSSHD6Tq0MwwSwx1BIcEEaSq7Y1Vgi5LuniUPIiOURXILsw0x6V9CwJJLdyxBBUKooLw0oBAJAJ7DxOBk4HjtSSUKCzEAAEkk4AA7kk9hVQueS5z8k43UCQMHId86mcgkgnUexB+FQu2xGTiHJk0pjHvB0rDHEc5Jyqssh/e1h98n8oznbAWozrkAkZIJAyMkDGSB4gZH6ivpXBGR2PY+BqkDkGcglrklikiEHUVcyIFZ27HOpEf6qM6u9ZRyJJgAShRtkqZQy7ya0jw3wqUdVz3AiUeA0hdM15mq7w7luWOXJlBiDvIEGsEahKqxjfARRKT9QO2kVgs+VbhIpQbkvI6KiltYVTpRZTjUfmEagHfTjO5LZC0axnHiN8eO/b+B/SjyADJONwN9tyQAPqSQPvVJi5DnUsROuWz8WHBQhg8bKFIGUOtVHYCQ48jluORJcfhXBjO4LAyaj8EIXfV+3CWJ85WPfuFzpUfwLhpghWNm1HLHzA1MW0r22Gcdh27DtUhQKUpQKUpQKUpQKUpQKUpQKUpQKUpQKUpQKUpQKUpQKUpQKUpQKUpQKUpQKUpQKUpQKUpQKUpQKUpQKUp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 descr="data:image/jpeg;base64,/9j/4AAQSkZJRgABAQAAAQABAAD/2wCEAAkGBhISERIUERQWFRQWFxUVFRUUFRQSFRUXFhcXGBQWFRUYHCYgFxsjGhQYHy8gIycpLCwsFR4xNTwqNSYrLCkBCQoKDgwOGg8PFzUlHyA1LCosLCwsKSwpLCksLDAsKiwqKSwsLykpLCwsLCwsKSksLCwpLCwsKSkpLCw0LSk1LP/AABEIANkA6AMBIgACEQEDEQH/xAAcAAEAAgMBAQEAAAAAAAAAAAAABQYDBAcBAgj/xABDEAACAQMCBAMGAwMJBwUAAAABAgMABBESIQUGEzFBUWEHFCIycYEjQpFSYrEVFjNEcoKSocEIJENTg9HwFzSTouH/xAAZAQEAAwEBAAAAAAAAAAAAAAAAAQIDBAX/xAAkEQEAAgIBBAICAwAAAAAAAAAAAQIDESEEEjFBE2EyUQUUIv/aAAwDAQACEQMRAD8A7jSlKBSlKBSlKBSlKBSlKBSlKBSlKBSlKBSlKBSlKBSlKBSlKBSlKBSlKBSlKBSlKBSlKBSlKBSlKBSlKBSlKBSlKBSlKBSlKBSlKBWjxfjEdtH1JM6chdhnc5xknAHbuSPAdyAd6oDnF8QriETZcDBV3CAo+WKpgsCPgxkA9TB74IZJecbZWdCzak1ahoY40lw3hv8A0ZOPIr+0M/H87Y9aqUkAyVkYj+ifqJEivjI+Jn2IJ7fUiDYydbDWcZ67sshMbEBWFrHOgcAHBMbPqbuIk2xuuvZGXRC5tQJV6xCvC5LfCHhVmGwJe515wSNLgnUGNBYLjnSERuypIzKpcJowxTQHV9/lQh13O4LAYztWx/OyAFw2pQh0lmUhfmlQkHy1QuMnGdsZzVfW2OrpC0iIRwoPRmARurbxhyScOjJmQKCdKwJk7DE5Y8ISaCFpYwhPTd0VdIYo7SRhlYFgA7dTTnOTuTvkJuGTUobBGQDhhgjIzgjwPpX3VFf2kObiZYbOWW3gdo5rhTsGT+k0rpwdPqwzV3ikDKGByCAQfMHcGi9qWrqZ9vulKUUKUpQKUpQKUpQKUpQKUpQKUpQKUpQKUpQKUpQKUpQKUpQMUpXhNB7URxbjJRhDAokuGGVQnCxr26szD5Ez92IwM7kfHEuLu0ht7TDTYBkdhmO3U9mkx8zkfLGDk9zgb1t8J4OlupC5ZmOqSRzmSV+xZ2/yAGABgAADFShSn9jNs8/WlnmZnYvOi6I45XY5cgAZRST8oJ28fGuhImAAOw2GPCvqlQva9rRETPgpSlFSlKUClQ/F+a7W2liinlCPKcIME9zpDMQMKuo4yds/epfNB7Socc2WvvfunUHXxnTg4zjVp1Yxq076c5xUuTQe0qI4JzXa3bypbyBzEcNsR3JAZSR8S5BGRttW/fX6QxvLKwREBZmPYAd6nQ2KVH8D47DdxCW3bUhJXcFSGXuGU7g/9xXzx7mGCzj6lw+lSQowCzMx8FVRknAJ+1Rr0JKlYbS7SVFkjYMjqGVh2KkZBH2NRvFua7W2lihmlCySkBBgnudILEDCAttk+NNCYpXmahIecLZrs2gY9UZHynQWUamjD9i4U5IpoTlK+WbFQ3AOb7a8aRYGJMeM6lKalJIDx5+ZCVIz6UE3StTinE47eJ5pm0xoNTHvt6DxJJAA8zWDgPHoruLqwlsZKsrqUdGXurqex7H6EVOvZtJV4aiuYeZYbKNXmLfE2lVRS7ucEkKo74AJP0rcg4jHJGkqMDG6hlbwIYZBqPWxs5rD74uvp5+LTqx6Zx/59DVWvLsxTypHJqWVS5jJJ6er4SyH8u++PqRjG8JeXkwm6okVGOEV2AYjOzaVO2ok9zsBXHk63Djt2Wnl006fu9uk6qg73ick8jQWhxpOme4wGWE+McYOzzenZM5bJwppnLvEGmuri3aZ4mdgGlkfE0kaDAS2HZSWLkuOwI0jPxL0mxso4o1jiUIijCquwA/8/jXXW0WiLR7ZZcc0t2vjhnC44IwkQwMkkklmZjuzux3ZidyTua26UqWZSlKBSlKAar/KcpUXMDkloJ5FBYlmMcn40RJO5+GTT/cqwVVOPLdW117za2/vAljWKWNXWNg8bMYZMtsRh2U/QVMfpEsdrwpLxuKF9+q7WakjOlIYwPh8vxXdvqB5VK8ucW6ljFNJ8wj/ABfR48rMP8SNX3yvw2SG3VZsGVmkll0/L1JXaRwvmAWwPpVd4lwriCNc21tGht7pncTs4U23WGLgdPu5zqZceL1bzwjwwLZkcJju9OZg68SY/mJL9WQf/CxT6VY+b74pYTtEfidBHGw85mWNGH3kBqUSwQRCLHwBOnj93Tpx+lU2w4RxBjBaTogtbd0Y3GsM1wkLardOn3U5VNRP7B8929nhI3tglpccOaMaUGqxbH7Dpqhz/wBSID6yHzrPzWolksrc7rLOGceDJAjTaT5gusdb/MnCWuLZ40bTJ8LxN+zLGweNv8SjPpmojgdvez3K3F7CkAhR44o1cSlnkK9SUkbAYQBR3+I1H2NixXo8SuE7LcRJcDy6kR6U33KmE0lj6vFFDbi2t9ajw6lw7Jq+oSFh/fNffNNhOejcWqh57diRGzaBLHIumWPV+Un4WBPigpyvY3Gqe4u1VJpyn4StrEUcYIjTV+Y5ZmJG2Wp62fT55OHTW5tu3u88ioPKKTE0WPQLLp/uVoWvClvP5VLjeV3tFJ/KkCBVx5fis7/XHlWfjtteQXJubKFZ+rGsU0TOIsMhJhlDHuAHZSO+MVK8tcLe3t1SRg0pLySsOxkldpJCPTUxA9AKneuT6YuA8Z6ljHO/cRZkHk8YIlH2ZGFVz3Ix8It7jGZYjHxBz4lmbq3GfrHJIv0r74jwniCtc2tvGhtrp3cTs4BtxN/7hen3Y5LMuPF/SrkLJOl0sfBo6eP3dOnH6U8HlD86XZFjL0z8UoSFCO+bh1iBB+kmftWDiVqttc8OeMBUGqyIHgkiZhH2khUD+3UdwvgPEC9vb3HS91tXV1lUky3HS2twy/k07FvMqMVZOY+EG5t3iVtD/C0b/sSRsHib7Mo+2ajxweWhzOBJPYQH5XnMrjwK28bSKD6dTpn7V7ZDo8SnTstxCk49ZIj0pfvpMP6Vg4DY3stwLi/WKMxxtFFFExcZcqZZWY+ehQB4DNbXNPDJ26M9oFNxAzFVc6VkR10yxlvDIwQfNBT6PtjC9XihzuLa2XT5B7mR9R+uiAD6Ma0eFQ6YLu21hFtppRggEGGQdeMZJGlQshGf3Kk+V+GTp1prvT152VmWMkpGiLpjjUnvgZJPmxqq+0u2uIpEktSoN00NqyE/FJIGcxMFKkfCCcknsB5VExuJq0x/lEzOmzwziSsgyugkD4SN1z2yfXv6ZreuraPouxU5AOMHcn0xXtlyKIbbBYvPszOScF9tW3iDv82TUdxzgklrodCziQqjqWP9KWGjSSdgc4/ujzrwL/x1/k+TiXfW9bzqsozkm26sxAeWFXXWjxSM4kwcOhdxhWUjdceflXUIY9KgZJwMZY5J9SfE1SbgHhl3HMAVsrtkS4jPa2uWwI5h4BXPwP4Z0mryK9rFT46RX9OXNl+S23tKUrRgUpSgUpSgUxSlApSlApSlArysN+7CKQoCzhGKqO5YA6QPUmqsl3xNI4VEQd8aZCcEApII8hywLBlYSasZwjnAOFoLhXmaq8d5ftJIukqmpEVzGMgCRhI6jO+Y0yN2GZU8io3+XmuW6jXOQdMAC4AUHoo0pXHnIzg7/kFBNYpUZYXUjzzgspjjYIMLhtRVHwTk/KrDfx1+GneToGKUpQKUqq+0G7k6MFtCxR7yeO26i7NHGwZpnX16aMB6tQe3vtCt1keKBJ7uVDh0tIjMEPk8mQin01ZFYf59zjd+F34HmqQSH/Csuf0qxcJ4RDbQpDAgjjQYVV7fU+ZPiTuTW5igq1t7S7BmCSyNbSH8l3HJan9ZAFP2NaxcXfGUwQ0Vlb9QEHIM90SqnbY4hRiD+/Vsu7KOVSkqK6HurqHU/VTsa5jyfyYXN9cWE72TG8njiWIK9u0cJEaiS3bZhqDnIII1bUHVMVjubVZF0uMjIOPVSGU/YgH7VURzlcWZC8VgCJ2F5bapbY+XVT54PDuCvrVutbtJEV42V0YZVlIZWHmGGxFBq8c4PHdW80EoykqMjemezD1BwR6gVE8gcWkmtAk5zcWzvaz995ITjX66k0vn96rLVMEi2fGZNRCxXtv1cscATWmFc5OwzC6k/wBigudM1UJvaEspKcNgkvXBwZEIitVP71y/wn+4GrwcE4rcb3F6lsp/4VlEGbHrcTAnP0UUFvzXtU8+zgd/f+Jav2vfHzn+zp0/bFZ+UuJ3AnurK6cSyW/SdJtIQywzBtBdRsHUoykjAOxoLTSlKBSlKBSlKBSlKBSlKBSlKDwCvaUoFKUoFVH2gN034ZP+WK+hDnwCzLJDqP0aRf1q3VE81cDF5aT25OOohCt+y4+KNvs4U/aglqVBclceN3aRvINMy5iuE8UniOmVSPDcZHowqdoPiV9KknwBP6b1VfZVGRwm0Ld3V5T6mWR5Cf8A71OcxzaLS5b9mGZv0jY/6VxD/wBant7K0trGNdUUEKPNKCRrEa6wiZHY53P6VEzpelJvOodv4/xuC1gea5cJEuxzvnPZQvdifIV+frj2qC3uml4TCbeFiTJDI2uGU/t9BcCBv7DVW+Zec7ziGgXUusJkqoVUUFu5woGTgYyf9aw8I4frOKrNnZj6SZ8ujcP/ANoucBhPaRscHSYnaMasbag2rbPkakuO2Ju7a04ld3Md3GtzAWhjXTaRwySCOVdDDW7gsuS+DtjFcl4xwcxHepfkfjREV9ZO34V1by6AxwouI0LwkZ7Fimn1OnyFIspm6ftjcP1HBAqKFQBVUYCqAqgDwAGwFZKjuXOI+8WltN/zYYpPu6Bj/makau43hqn8jt7xc8RvhvHNKsEB8GitQULqfJpGkP2rLzvxWRunYWrYuboEFh/V7cbTTny2OlfNjt2qw8K4ZHbwxwxDTHGqog8gowM+Z8SfMmg26UpQKUpQKUpQKUpQKUpQKUpQKUpQKUpQK+WcAEk4A7k9h9aqnFuPXU9zJacPCK0QX3i6mBdIS66ljjiGOrJpIbchRkZ718J7NYJMNfyz3z7H/eJGEQP7lvHpRR6EGggeJ842XDuJGVbmFoLr4bqONxK0M6L+HPoTJwyjQwAzkKd6nz7SI2/oLO/nHg0dpIi/4pdAqZ/mpZ9F4Ft4likUo6JGiAqe4+ED9aguV+JSWsw4beMWYAmznb+swr+Rj4zRjYjxGG9SFS9q/PV2LB4zZTWyTkRdWWSHJUgs6iNGYjKqRntgmuM8KsDJ2rr3+0XxqPp2tqN5NRnPkqAMi5HqS3+A1x3hd+U7VSzu6T8n3dwdNiDX3ZcRkjbKAffNYZpi8hJqa4SsQVuoMnG1dGPDExyxz9ZeLTFZ1DUv+LNN8wwa2uReAvd3qxpCk4Cuzxyu0SFdJXd1BKnLLggd8Vo3YTwP0xUtybzjc8PMhthFmTTqaRC7YXOFB1DAyc/pUWwatwf3Zvj7bRyv/JHPN/Y2lrDPaCaJ3eC3lWeOLBjdk6MhcaQ2pCFJK6h51buK+097ZVE/DrxJHOiJAIZRLJglY1aOQnJx4KcVR+XOfLZbKe04jAXjleZ1EY1a2mcyCJU7q2pvhYHY47YzVh5FtZYb2NeLazdNCBYPI6yqkQH4sIYKB7wBjW25Ydtu9bVmvEuaJ2y8mc2WMJeW+uNF9cENMZ4prZUA+SCIyqAI0G3fc5J9J6T2rcPE5hEpfGNUiAPCuf3wdxv3AIq1z26upDqGU9wwDD9DXN5/ZddLLNHbXUcVlM7s8fQjMqCT+kRGKHbwHxDG2229J36bYopM/wC3TFalU/g/ELq0uobK7dZ0mWQ2twFEcn4KhninQfCSEOQ64zjcZNKlkuNKUoFKUoFKUoFKUoFKUoFKUoFKUoKpxbly5iuZLvhzprlC+8W0+rozlBpV1dd4pAo05wQds9qwj2irDtxC1ubQju5jNxB9p4Qwx9QKuNKCH4bzhY3GOhdQSeiypq+65yP0qB9pcsckMdsqGS8lYNaLG2h4pE/rHU/4aJ3LePbx22OebPh0UDS3NpDO7EJEnSRpZpX2jjQ41ZJ/QAnwqG5Z9j9vHFrn1x3UmWf3aeaBIQx1CCLS+6L5nOTk+VBxHn/h11DfSLfEtOQGaQtqWUEkK8ew0pgYC4+HSRVeihOBiu6e0r2ONJB1raa5uJ4v+HcTGctHuSsRYZ1AnIGd9x3xXD7clWKsSpBIOQMg+IIPY1WXVhtHiWRVIIztW2hLbDtWW6hGjPVz6FEH8K1eGoxONen+6p/jXTitM8ObqKRE7h83aaXAqRslUAbFmOyqoyzHyA/18K1OOQaWGmUyNjJ+FRp8s4rDZSFTq6jhsYypAOPIHG1Xi0xM8MNcLBJFpy028nYDusYPdV8z5nxrtdgkXEOC2xuZRFIFDRzlgjRSwMypMrEjcFMnzBI8a4JY8Mku5kii6kskhwoLsc+ZPkB3J8BX6I4F7KOGwRRq9rFLIqqHkkXq6mA+JsPkAE5OMVTLPGlqQ0eAe1u0MIW7lX3pGaKRIFefqOm3UhEQbUjbEeWSPCt882X1xtY8PkUHtNfn3aMeREIzK4+y1rcz2CcOmg4hboscSYgvEjUIpt5GGmTSu2YpCDnGdLN4VeVORtWDRXOA8pvHMbq8mNxdFSgbT04oUJyUgiHyg7ZYkscV5VlpQKUpQKUpQKUpQKUpQKUpQKUpQKUpQK8Jr2qx7R754+HyrEdMsxjtoz2w1w6xZHqFZj9qDQ5dT+Ubxr997eEvDYL4Ng6Z7r1LEFFPgqnzq7VqcM4elvDHDGMJGioo8lUAD+FbdArmXGOSrO54zcxXUIf3i1jnifLIyvExhl0lSN8NGxB8q6W7gAk7Abk+Xqa5dztznEbq0nsP94ktpGildci1RLkCLTLcAFQeoYzgZ7HtQcD4nZyQSSRS5DRsyMPIqcH/ADFa6THwOPX/ALV3zmL2MzXZa5nnR7tzl0ROlBgAAKn5iRj5nzn0rmPHfZpewNhbeY/2Y3kU/QoCKiJmHTqMkK3HekLgD6+vqfOujeyL2dQ8RFxNdB+mhVECMU1OfifJHkNO379VjgnIUslzHBeH3HXuGuVaPWPKLUAHb0JFfo6Gxg4Xw51hGI7eGSTfuxVS7Mx8SSM1fvtLG1KV8TtBeyDgdvFZmaKNVaWa5w/zOY1ndI1LncgBB/Gr7Vd9ntgYeF2KHZuhGzD95xrb/NjVhzVVGvxGwSeKSKQZSRGRh5qwIP8AkagPZvfO9hGkpzLbtJaSHza3cxgn1KhT96s5qo+zs5PE3X5H4jclT4HSI0Yj01o1Bb6UpQKUpQKUqB55421pYXE6EB1UBC2NId2VELZ2wC4P2oJ6lUvl3iTTTqqcXt7rGWaGKKAMyjbOUkJUAkb4/jVo4nxIQR6ykr7gaYY3mffx0oCcetBuUqL4Rx9bgsFiuI9IBzPBJADn9kuBk7eFRnMPMkkF7awxpJKHiuJZI4kDyNoMSx4LEBBl2OSQPhA7kAhZ6VBQc6WzRWsoL6bllSP8N8qzNoAkwPw/j+HfxqUtOIJIZAh3jcxuCMFWADYI9VZWB8QwoNmleZr5llCqWOwAJJ9BuaD7pXMeW+aJruOBjxi2jmm0kWwht3dS5+GPeTUWxgdu9dNFB7VK9rwb+Tiy5Gia3cyKCzQqkikygDc6dv1q614y570TWdTtyTkznOSN2EL3nE4dPxFIWLxSZGneWT5WXVtnbSPWrYePcVm2t7BLcf8AMvZ1OP8AowamP3YVare0SMYRVUd8KoUfXArLioiNL5b99t6U9eQWuDq4ndSXe+egv+7Wo8sxIcyY83Y/SpnjHLMM1lLZqixxPG0aqihVQkfCyqNhpbDfapilSzV7kXjbXNnGZdp4y0Fwvis0J0SZ+uA30cVYMVSuJP8AydxD3g7Wl6UjnP5YbkDTDM37KyL8DHzCk1dQaDW4hwyKeMxzxpJG3dJFDqfsfH1rmnPXJ7W8CW9jczIl5LHai1kbrwhXyXKF8vEqqrE6SRjbxrqpNUuxb37irzDe3sA8EZ8HupAPeGHnoTCfVjQU/i3OHEFuzBPd2th0Fj+BeoyTalyHQtExK4wMHGPXerZwr2mxtDEZre7EjKCenZ3DxucfNGwUhlPcehqzcS5dtbhlaeCKVk+UyRq5HjgEjt6VIKuO1RDW16zSKxHMKZccwX96DHY20tqrbNd3iiIxg9zFb5Lu+OxbAB71ZeA8FjtLeKCEHRGuAScsxJJZmPizMSx9SakMUqWRSlKBSlKBUBznwee5hiW36epLiCZlmLqjrC+vSSisd2VfDwNT9KCspxC7t1klvIrYRqoCi1aWSRnZ1VFw8ajBLY7+Vbnu0XELeMypIqklgoklhbKlkzqiZSQdyAfAgkA9peWJWBVgGU7EEAgjyIPevUjCgBQABsABgADsAKCP4PwCG11CEONWM65ppu2cY6rtp7ntitY8Hk98nuQV3to4IQS2QyvK7lttgS0fbPympulBUf5pypZcOhjKM9o9vI4ZmVJTErB8NpJB1trBI7qM4zmpjgPCXiEzysDLPKZpNOdC/CqIiZAJCpGoyQMnJwM4EtSgh5uU7Z2ZmRiWJJPVmG5OTsHwPtWXjvDnks54YCFd4ZIoyxbClkKqSQCds+vapOlBVeB2PEIuhG8NksMYRCY5J2kCooUaQ0QBOw7mt3gPNkd2xWNHGlQzE6cAELjsfFjIn1gfwxmdr4jhVflUD6ADt2oPulKUClKUClKUGtxHh8c8TxTKHjcFXVuzA9x/+1UbVr/hv4XSkv7RdonjZPe4l8I5EcgTAdgwIO24q70xQUu64txC+HStbeWyRtpLq60LIi+PQhVmJfHZmIA+uKsvA+CxWkEcEC6Y0GB4k75ZmPixJJJ8STW9ivaBSlKBSlKBSlKBSlKBWtd8Shix1ZEjznGt1TOO+MnfuP1rZqD4vwaWS4ilRgFRWQjXNEfjdGY5iI1bRqMHagmw1M1FyFp+qI3liKrJEMooXWRtKuRqbSexDAH1qAHI03TIFwVfbQwLnpnDhtO4HxZjycA7Oe7UFzzXiSAjIIO5G2+4OCPqCCPtVFveTrhUAQmRn1r85VIlZWx+dfleQsCq90XbIXEhYcozK7mSfUDFLENOoNmQJhic5+Eq+Nz82Rp3yFqaQAgEgE7AeZxnA89gT9q9zVMl5MuiN7rWSSSHD6Tq0MwwSwx1BIcEEaSq7Y1Vgi5LuniUPIiOURXILsw0x6V9CwJJLdyxBBUKooLw0oBAJAJ7DxOBk4HjtSSUKCzEAAEkk4AA7kk9hVQueS5z8k43UCQMHId86mcgkgnUexB+FQu2xGTiHJk0pjHvB0rDHEc5Jyqssh/e1h98n8oznbAWozrkAkZIJAyMkDGSB4gZH6ivpXBGR2PY+BqkDkGcglrklikiEHUVcyIFZ27HOpEf6qM6u9ZRyJJgAShRtkqZQy7ya0jw3wqUdVz3AiUeA0hdM15mq7w7luWOXJlBiDvIEGsEahKqxjfARRKT9QO2kVgs+VbhIpQbkvI6KiltYVTpRZTjUfmEagHfTjO5LZC0axnHiN8eO/b+B/SjyADJONwN9tyQAPqSQPvVJi5DnUsROuWz8WHBQhg8bKFIGUOtVHYCQ48jluORJcfhXBjO4LAyaj8EIXfV+3CWJ85WPfuFzpUfwLhpghWNm1HLHzA1MW0r22Gcdh27DtUhQKUpQKUpQKUpQKUpQKUpQKUpQKUpQKUpQKUpQKUpQKUpQKUpQKUpQKUpQKUpQKUpQKUpQKUpQKUpQKUpQ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6" name="Picture 6" descr="http://m.ocdn.eu/_m/5b410ec2917ee65963ceac9794e02338,14,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58" y="3068960"/>
            <a:ext cx="3213430" cy="300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0.gstatic.com/images?q=tbn:ANd9GcQyI3uJ1BbZwx9tT21HZZ3kfQJe_6-BZBpyvOw7Og1OjBK-VNT_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30955"/>
            <a:ext cx="5344145" cy="202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Efekt fotoelektryczny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7137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764704"/>
            <a:ext cx="5544616" cy="245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Obra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81" y="3402827"/>
            <a:ext cx="6011207" cy="33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87252" y="4077072"/>
            <a:ext cx="2520278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Przydatny przy obserwacjach  pojedynczych gwiazd – nie nadaje się do robienia obrazów.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Fotopowielacz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0285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084168" y="1038062"/>
            <a:ext cx="2886716" cy="286232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Największa rewolucja w astronomii od czasów zastosowania fotografii.</a:t>
            </a:r>
          </a:p>
          <a:p>
            <a:endParaRPr lang="pl-PL" dirty="0"/>
          </a:p>
          <a:p>
            <a:r>
              <a:rPr lang="pl-PL" dirty="0" smtClean="0"/>
              <a:t>Zapis cyfrowy pozwala na składanie (dodawanie) klatek, co pozwala osiągać efektywne ekspozycje trwające nawet kilka miesięcy! </a:t>
            </a:r>
            <a:endParaRPr lang="pl-PL" dirty="0"/>
          </a:p>
        </p:txBody>
      </p:sp>
      <p:pic>
        <p:nvPicPr>
          <p:cNvPr id="2050" name="Picture 2" descr="File:Hubble Ultra Deep Field part 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8" y="98072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err="1" smtClean="0"/>
              <a:t>Charge</a:t>
            </a:r>
            <a:r>
              <a:rPr lang="pl-PL" sz="2400" i="1" dirty="0" smtClean="0"/>
              <a:t> </a:t>
            </a:r>
            <a:r>
              <a:rPr lang="pl-PL" sz="2400" i="1" dirty="0" err="1" smtClean="0"/>
              <a:t>Coupled</a:t>
            </a:r>
            <a:r>
              <a:rPr lang="pl-PL" sz="2400" i="1" dirty="0" smtClean="0"/>
              <a:t> Device (CCD)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32912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File:Nobel Prize 2009-Press Conference KVA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908720"/>
            <a:ext cx="5243736" cy="273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547664" y="3707304"/>
            <a:ext cx="6336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George </a:t>
            </a:r>
            <a:r>
              <a:rPr lang="pl-PL" dirty="0"/>
              <a:t>E. </a:t>
            </a:r>
            <a:r>
              <a:rPr lang="pl-PL" dirty="0" err="1" smtClean="0"/>
              <a:t>Smith</a:t>
            </a:r>
            <a:r>
              <a:rPr lang="pl-PL" dirty="0" smtClean="0"/>
              <a:t> i Willard </a:t>
            </a:r>
            <a:r>
              <a:rPr lang="pl-PL" dirty="0"/>
              <a:t>S. </a:t>
            </a:r>
            <a:r>
              <a:rPr lang="pl-PL" dirty="0" err="1"/>
              <a:t>Boyle</a:t>
            </a:r>
            <a:r>
              <a:rPr lang="pl-PL" dirty="0"/>
              <a:t> </a:t>
            </a:r>
            <a:r>
              <a:rPr lang="pl-PL" dirty="0" smtClean="0"/>
              <a:t>– nagroda Nobla w 2009 r.</a:t>
            </a:r>
            <a:endParaRPr lang="pl-PL" dirty="0"/>
          </a:p>
        </p:txBody>
      </p:sp>
      <p:pic>
        <p:nvPicPr>
          <p:cNvPr id="4098" name="Picture 2" descr="http://www.orion.pta.edu.pl/news/11209/Kepler_CC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472828"/>
            <a:ext cx="3309277" cy="219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ull-size image (42 K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72828"/>
            <a:ext cx="2952328" cy="219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19000"/>
            </a:schemeClr>
          </a:solidFill>
          <a:effectLst>
            <a:outerShdw blurRad="622300" dist="101600" dir="2820000" sx="127000" sy="127000" algn="t" rotWithShape="0">
              <a:srgbClr val="FFFF00">
                <a:alpha val="8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CCD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30695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920</Words>
  <Application>Microsoft Office PowerPoint</Application>
  <PresentationFormat>Pokaz na ekranie (4:3)</PresentationFormat>
  <Paragraphs>162</Paragraphs>
  <Slides>33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5" baseType="lpstr">
      <vt:lpstr>Motyw pakietu Office</vt:lpstr>
      <vt:lpstr>Równanie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Tomek</cp:lastModifiedBy>
  <cp:revision>30</cp:revision>
  <dcterms:created xsi:type="dcterms:W3CDTF">2014-05-12T20:02:35Z</dcterms:created>
  <dcterms:modified xsi:type="dcterms:W3CDTF">2014-08-18T19:50:02Z</dcterms:modified>
</cp:coreProperties>
</file>