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74" r:id="rId6"/>
    <p:sldId id="271" r:id="rId7"/>
    <p:sldId id="270" r:id="rId8"/>
    <p:sldId id="272" r:id="rId9"/>
    <p:sldId id="275" r:id="rId10"/>
    <p:sldId id="259" r:id="rId11"/>
    <p:sldId id="276" r:id="rId12"/>
    <p:sldId id="260" r:id="rId13"/>
    <p:sldId id="268" r:id="rId14"/>
    <p:sldId id="277" r:id="rId15"/>
    <p:sldId id="261" r:id="rId16"/>
    <p:sldId id="281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2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2010-06-07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2010-06-07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2010-06-07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2010-06-07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2010-06-07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2010-06-07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2010-06-07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85786" y="642918"/>
            <a:ext cx="7959295" cy="5847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Astronomia starożytnego Bliskiego Wschodu</a:t>
            </a:r>
          </a:p>
          <a:p>
            <a:endParaRPr lang="pl-PL" sz="32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pl-PL" sz="32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pl-PL" sz="32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pl-PL" sz="32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pl-PL" sz="32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pl-PL" sz="32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pl-PL" sz="32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pl-PL" sz="32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pl-PL" sz="32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r"/>
            <a:r>
              <a:rPr lang="pl-PL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Tomasz Mrozek</a:t>
            </a:r>
          </a:p>
          <a:p>
            <a:pPr algn="r"/>
            <a:r>
              <a:rPr lang="pl-PL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Instytut Astronomiczny</a:t>
            </a:r>
          </a:p>
          <a:p>
            <a:pPr algn="r"/>
            <a:r>
              <a:rPr lang="pl-PL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Uniwersytet Wrocławski</a:t>
            </a:r>
            <a:endParaRPr lang="pl-PL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0" y="64291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71406" y="48260"/>
            <a:ext cx="892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Godziny nocne</a:t>
            </a:r>
            <a:endParaRPr lang="pl-PL" sz="2800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00034" y="1214422"/>
            <a:ext cx="758476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Rok składał się z 36 tygodni. Początek każdego z nich można było powiązać ze </a:t>
            </a:r>
          </a:p>
          <a:p>
            <a:r>
              <a:rPr lang="pl-PL" b="1" dirty="0" smtClean="0"/>
              <a:t>wschodem heliakalnym różnych gwiazd.</a:t>
            </a:r>
          </a:p>
          <a:p>
            <a:endParaRPr lang="pl-PL" b="1" dirty="0" smtClean="0"/>
          </a:p>
          <a:p>
            <a:r>
              <a:rPr lang="pl-PL" b="1" dirty="0" smtClean="0"/>
              <a:t>Taka grupa jest podstawą do odmierzania czasu w nocy. </a:t>
            </a:r>
          </a:p>
          <a:p>
            <a:endParaRPr lang="pl-PL" b="1" dirty="0" smtClean="0"/>
          </a:p>
          <a:p>
            <a:r>
              <a:rPr lang="pl-PL" b="1" dirty="0" smtClean="0"/>
              <a:t>Powinniśmy mieć w takim razie 18 godzin nocnych. Jednak w rzeczywistości </a:t>
            </a:r>
            <a:r>
              <a:rPr lang="pl-PL" b="1" dirty="0" smtClean="0"/>
              <a:t> </a:t>
            </a:r>
            <a:endParaRPr lang="pl-PL" b="1" dirty="0" smtClean="0"/>
          </a:p>
          <a:p>
            <a:r>
              <a:rPr lang="pl-PL" b="1" dirty="0" smtClean="0"/>
              <a:t>było ich 12</a:t>
            </a:r>
            <a:r>
              <a:rPr lang="pl-PL" b="1" dirty="0" smtClean="0"/>
              <a:t>, co stało się podstawą podzielenia nocy na 12 godzin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00438"/>
            <a:ext cx="5000660" cy="318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500438"/>
            <a:ext cx="1357322" cy="318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0" y="64291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71406" y="48260"/>
            <a:ext cx="892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Godziny nocne</a:t>
            </a:r>
            <a:endParaRPr lang="pl-PL" sz="28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4572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928670"/>
            <a:ext cx="255270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7429520" y="928670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merkhet</a:t>
            </a:r>
            <a:endParaRPr lang="pl-PL" b="1" dirty="0"/>
          </a:p>
        </p:txBody>
      </p:sp>
      <p:sp>
        <p:nvSpPr>
          <p:cNvPr id="8" name="Prostokąt 7"/>
          <p:cNvSpPr/>
          <p:nvPr/>
        </p:nvSpPr>
        <p:spPr>
          <a:xfrm>
            <a:off x="-32" y="6519446"/>
            <a:ext cx="80010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/>
              <a:t>źródło: http://flutuante.wordpress.com/2008/02/23/orientar-se-entre-seshat-e-toth/</a:t>
            </a:r>
            <a:endParaRPr lang="pl-PL" sz="16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714348" y="4357694"/>
            <a:ext cx="41612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Z czasem metoda została udoskonalona </a:t>
            </a:r>
          </a:p>
          <a:p>
            <a:r>
              <a:rPr lang="pl-PL" b="1" dirty="0" smtClean="0"/>
              <a:t>poprzez wybranie nowych gwiazd lub </a:t>
            </a:r>
          </a:p>
          <a:p>
            <a:r>
              <a:rPr lang="pl-PL" b="1" dirty="0" smtClean="0"/>
              <a:t>grup gwiazd i obserwowania ich przejścia </a:t>
            </a:r>
          </a:p>
          <a:p>
            <a:r>
              <a:rPr lang="pl-PL" b="1" dirty="0" smtClean="0"/>
              <a:t>przez południk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0" y="64291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71406" y="48260"/>
            <a:ext cx="892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Orientacja piramid</a:t>
            </a:r>
            <a:endParaRPr lang="pl-PL" sz="2800" b="1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857232"/>
            <a:ext cx="4571812" cy="280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857628"/>
            <a:ext cx="4611483" cy="284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428596" y="1500174"/>
            <a:ext cx="35402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Bardzo dobra orientacja względem </a:t>
            </a:r>
          </a:p>
          <a:p>
            <a:r>
              <a:rPr lang="pl-PL" b="1" dirty="0" smtClean="0"/>
              <a:t>kierunków świata. </a:t>
            </a:r>
          </a:p>
          <a:p>
            <a:endParaRPr lang="pl-PL" b="1" dirty="0" smtClean="0"/>
          </a:p>
          <a:p>
            <a:r>
              <a:rPr lang="pl-PL" b="1" dirty="0" smtClean="0"/>
              <a:t>Zazwyczaj błąd nie przekracza </a:t>
            </a:r>
          </a:p>
          <a:p>
            <a:r>
              <a:rPr lang="pl-PL" b="1" dirty="0" smtClean="0"/>
              <a:t>kilku minut łuku</a:t>
            </a:r>
            <a:endParaRPr lang="pl-PL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5214942" y="4286256"/>
            <a:ext cx="349505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Kanały wentylacyjne są nachylone </a:t>
            </a:r>
          </a:p>
          <a:p>
            <a:r>
              <a:rPr lang="pl-PL" b="1" dirty="0" smtClean="0"/>
              <a:t>pod kątem 25⁰55’-26⁰31’’ (dla 6 </a:t>
            </a:r>
          </a:p>
          <a:p>
            <a:r>
              <a:rPr lang="pl-PL" b="1" dirty="0" smtClean="0"/>
              <a:t>spośród 9 piramid w Giza)</a:t>
            </a:r>
          </a:p>
          <a:p>
            <a:endParaRPr lang="pl-PL" b="1" dirty="0" smtClean="0"/>
          </a:p>
          <a:p>
            <a:r>
              <a:rPr lang="pl-PL" b="1" dirty="0" smtClean="0"/>
              <a:t>W przybliżeniu odpowiada to </a:t>
            </a:r>
          </a:p>
          <a:p>
            <a:r>
              <a:rPr lang="pl-PL" b="1" dirty="0" smtClean="0"/>
              <a:t>położeniu gwiazdy </a:t>
            </a:r>
            <a:r>
              <a:rPr lang="pl-PL" b="1" dirty="0" err="1" smtClean="0"/>
              <a:t>Thuban</a:t>
            </a:r>
            <a:r>
              <a:rPr lang="pl-PL" b="1" dirty="0" smtClean="0"/>
              <a:t> (</a:t>
            </a:r>
            <a:r>
              <a:rPr lang="el-GR" b="1" dirty="0" smtClean="0"/>
              <a:t>α</a:t>
            </a:r>
            <a:r>
              <a:rPr lang="pl-PL" b="1" dirty="0" smtClean="0"/>
              <a:t> Dra) </a:t>
            </a:r>
          </a:p>
          <a:p>
            <a:r>
              <a:rPr lang="pl-PL" b="1" dirty="0" smtClean="0"/>
              <a:t>w dolnej kulminacji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0" y="64291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71406" y="48260"/>
            <a:ext cx="892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Nie przesadzajmy</a:t>
            </a:r>
            <a:endParaRPr lang="pl-PL" sz="2800" b="1" dirty="0"/>
          </a:p>
        </p:txBody>
      </p:sp>
      <p:sp>
        <p:nvSpPr>
          <p:cNvPr id="5" name="Prostokąt 4"/>
          <p:cNvSpPr/>
          <p:nvPr/>
        </p:nvSpPr>
        <p:spPr>
          <a:xfrm>
            <a:off x="4214778" y="1214422"/>
            <a:ext cx="47149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„…jeśli pomnożymy wysokość piramidy Cheopsa przez miliard to otrzymamy w przybliżeniu odległość z Ziemi do Słońca. Wynosi ona 149 505 000 kilometrów. Południk, który przebiega przez Piramidę Cheopsa dzieli kontynenty i oceany na dwie równe części. Wielka Piramida leży również w punkcie ciężkości kontynentów. Jeśli te fakty nie są przypadkiem  to miejsce na budowę Wielkiej Piramidy, wyznaczyły istoty, które wiedziały, że ziemia jest kulista i znały rozmieszczenie kontynentów! Gdy obwód podstawy piramidy podzielimy przez podwójną wysokość, otrzymamy liczbę  </a:t>
            </a:r>
            <a:r>
              <a:rPr lang="pl-PL" b="1" i="1" dirty="0" smtClean="0"/>
              <a:t>pi=3,1416.”</a:t>
            </a:r>
            <a:endParaRPr lang="pl-PL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7286644" y="5643578"/>
            <a:ext cx="1530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źródło: </a:t>
            </a:r>
            <a:r>
              <a:rPr lang="pl-PL" sz="1600" dirty="0" err="1" smtClean="0"/>
              <a:t>internet</a:t>
            </a:r>
            <a:r>
              <a:rPr lang="pl-PL" sz="1600" dirty="0" smtClean="0"/>
              <a:t> </a:t>
            </a:r>
            <a:endParaRPr lang="pl-P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0" y="64291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71406" y="48260"/>
            <a:ext cx="892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Nie przesadzajmy</a:t>
            </a:r>
            <a:endParaRPr lang="pl-PL" sz="28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572000" y="1357298"/>
            <a:ext cx="4482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Rozmiar klawisza (1.5 cm)x10</a:t>
            </a:r>
            <a:r>
              <a:rPr lang="pl-PL" b="1" baseline="30000" dirty="0" smtClean="0"/>
              <a:t>14</a:t>
            </a:r>
            <a:r>
              <a:rPr lang="pl-PL" b="1" dirty="0" smtClean="0"/>
              <a:t> = 150 mln km</a:t>
            </a:r>
            <a:endParaRPr lang="pl-PL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555330" y="1928802"/>
            <a:ext cx="4036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/>
              <a:t>Nazwa „Ziemia” składa się z sześciu liter.</a:t>
            </a:r>
          </a:p>
          <a:p>
            <a:pPr algn="ctr"/>
            <a:r>
              <a:rPr lang="pl-PL" b="1" dirty="0" smtClean="0"/>
              <a:t>6x10</a:t>
            </a:r>
            <a:r>
              <a:rPr lang="pl-PL" b="1" baseline="30000" dirty="0" smtClean="0"/>
              <a:t>24</a:t>
            </a:r>
            <a:r>
              <a:rPr lang="pl-PL" b="1" dirty="0" smtClean="0"/>
              <a:t> kg = masa Ziemi</a:t>
            </a:r>
            <a:endParaRPr lang="pl-PL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580939" y="2643182"/>
            <a:ext cx="45246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+mj-lt"/>
              </a:rPr>
              <a:t>Suma długości klawiszy wchodzących w </a:t>
            </a:r>
          </a:p>
          <a:p>
            <a:r>
              <a:rPr lang="pl-PL" b="1" dirty="0" smtClean="0">
                <a:latin typeface="+mj-lt"/>
              </a:rPr>
              <a:t>skład nazwy „Ziemia” jest równa 9. </a:t>
            </a:r>
          </a:p>
          <a:p>
            <a:r>
              <a:rPr lang="pl-PL" b="1" dirty="0" smtClean="0">
                <a:latin typeface="+mj-lt"/>
              </a:rPr>
              <a:t>0.9</a:t>
            </a:r>
            <a:r>
              <a:rPr lang="pl-PL" b="1" baseline="30000" dirty="0" smtClean="0">
                <a:latin typeface="+mj-lt"/>
                <a:cs typeface="Times New Roman"/>
              </a:rPr>
              <a:t>◦</a:t>
            </a:r>
            <a:r>
              <a:rPr lang="pl-PL" b="1" dirty="0" smtClean="0">
                <a:latin typeface="+mj-lt"/>
                <a:cs typeface="Times New Roman"/>
              </a:rPr>
              <a:t>/dzień to średnia prędkość kątowa Ziemi</a:t>
            </a:r>
            <a:endParaRPr lang="pl-PL" b="1" dirty="0">
              <a:latin typeface="+mj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572000" y="3643314"/>
            <a:ext cx="44891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Szerokość spacji podzielona przez jej długość</a:t>
            </a:r>
          </a:p>
          <a:p>
            <a:r>
              <a:rPr lang="pl-PL" b="1" dirty="0" smtClean="0"/>
              <a:t>daje 0.16666. Jeśli pomnożymy tą wartość </a:t>
            </a:r>
          </a:p>
          <a:p>
            <a:r>
              <a:rPr lang="pl-PL" b="1" dirty="0" smtClean="0"/>
              <a:t>przez 0.1 otrzymamy 0.016666 co odpowiada</a:t>
            </a:r>
          </a:p>
          <a:p>
            <a:r>
              <a:rPr lang="pl-PL" b="1" dirty="0" smtClean="0"/>
              <a:t>mimośrodowi orbity ziemskiej</a:t>
            </a:r>
            <a:endParaRPr lang="pl-PL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572000" y="5143512"/>
            <a:ext cx="42734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Pod gładzikiem znajdują się dwa przyciski.</a:t>
            </a:r>
          </a:p>
          <a:p>
            <a:r>
              <a:rPr lang="pl-PL" b="1" dirty="0" smtClean="0"/>
              <a:t>Rozmiar przycisku (1.57) pomnożony przez </a:t>
            </a:r>
          </a:p>
          <a:p>
            <a:r>
              <a:rPr lang="pl-PL" b="1" dirty="0" smtClean="0"/>
              <a:t>ich ilość (2) daje liczbę pi (3.14)!</a:t>
            </a:r>
            <a:endParaRPr lang="pl-PL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00174"/>
            <a:ext cx="428628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Łącznik prosty ze strzałką 10"/>
          <p:cNvCxnSpPr/>
          <p:nvPr/>
        </p:nvCxnSpPr>
        <p:spPr>
          <a:xfrm rot="10800000">
            <a:off x="3286116" y="4429132"/>
            <a:ext cx="1357322" cy="78581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0" y="64291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71406" y="48260"/>
            <a:ext cx="892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Mezopotamia (krócej, bo jesteśmy w Egipcie</a:t>
            </a:r>
            <a:r>
              <a:rPr lang="pl-PL" sz="2800" b="1" dirty="0" smtClean="0">
                <a:sym typeface="Wingdings" pitchFamily="2" charset="2"/>
              </a:rPr>
              <a:t>)</a:t>
            </a:r>
            <a:endParaRPr lang="pl-PL" sz="2800" b="1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500306"/>
            <a:ext cx="4643450" cy="419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ole tekstowe 8"/>
          <p:cNvSpPr txBox="1"/>
          <p:nvPr/>
        </p:nvSpPr>
        <p:spPr>
          <a:xfrm>
            <a:off x="4714876" y="1071546"/>
            <a:ext cx="35322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pl-PL" b="1" dirty="0" smtClean="0"/>
              <a:t>rejestrowanie zjawisk</a:t>
            </a:r>
          </a:p>
          <a:p>
            <a:pPr>
              <a:buFontTx/>
              <a:buChar char="-"/>
            </a:pPr>
            <a:r>
              <a:rPr lang="pl-PL" b="1" dirty="0" smtClean="0"/>
              <a:t>określanie pór zasiewów i zbiorów</a:t>
            </a:r>
          </a:p>
          <a:p>
            <a:pPr>
              <a:buFontTx/>
              <a:buChar char="-"/>
            </a:pPr>
            <a:r>
              <a:rPr lang="pl-PL" b="1" dirty="0" smtClean="0"/>
              <a:t> znaczenie astrologiczne zjawisk</a:t>
            </a:r>
            <a:endParaRPr lang="pl-PL" b="1" dirty="0"/>
          </a:p>
        </p:txBody>
      </p:sp>
      <p:pic>
        <p:nvPicPr>
          <p:cNvPr id="10" name="Obraz 9" descr="IMG_19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142984"/>
            <a:ext cx="3608237" cy="5412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0" y="64291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71406" y="48260"/>
            <a:ext cx="892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Współrzędne</a:t>
            </a:r>
            <a:endParaRPr lang="pl-PL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5879856" cy="569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6643702" y="1571612"/>
            <a:ext cx="215956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Używali systemu </a:t>
            </a:r>
          </a:p>
          <a:p>
            <a:r>
              <a:rPr lang="pl-PL" b="1" dirty="0" err="1" smtClean="0"/>
              <a:t>sześćdziesiątkowego</a:t>
            </a:r>
            <a:endParaRPr lang="pl-PL" b="1" dirty="0" smtClean="0"/>
          </a:p>
          <a:p>
            <a:endParaRPr lang="pl-PL" b="1" dirty="0" smtClean="0"/>
          </a:p>
          <a:p>
            <a:r>
              <a:rPr lang="pl-PL" b="1" dirty="0" smtClean="0"/>
              <a:t>Współczesny podział</a:t>
            </a:r>
          </a:p>
          <a:p>
            <a:r>
              <a:rPr lang="pl-PL" b="1" dirty="0" smtClean="0"/>
              <a:t>kątów mamy od</a:t>
            </a:r>
          </a:p>
          <a:p>
            <a:r>
              <a:rPr lang="pl-PL" b="1" dirty="0" smtClean="0"/>
              <a:t>Babilończyków</a:t>
            </a:r>
          </a:p>
          <a:p>
            <a:endParaRPr lang="pl-PL" b="1" dirty="0" smtClean="0"/>
          </a:p>
          <a:p>
            <a:r>
              <a:rPr lang="pl-PL" b="1" dirty="0" smtClean="0"/>
              <a:t>Wprowadzili siatkę </a:t>
            </a:r>
          </a:p>
          <a:p>
            <a:r>
              <a:rPr lang="pl-PL" b="1" dirty="0" smtClean="0"/>
              <a:t>współrzędnych </a:t>
            </a:r>
          </a:p>
          <a:p>
            <a:r>
              <a:rPr lang="pl-PL" b="1" dirty="0" smtClean="0"/>
              <a:t>niebieskich podobną</a:t>
            </a:r>
          </a:p>
          <a:p>
            <a:r>
              <a:rPr lang="pl-PL" b="1" dirty="0" smtClean="0"/>
              <a:t>do współczesnych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0" y="64291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71406" y="48260"/>
            <a:ext cx="892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Gwiazdozbiory zodiakalne</a:t>
            </a:r>
            <a:endParaRPr lang="pl-PL" sz="2800" b="1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285852" y="2859901"/>
          <a:ext cx="7131125" cy="3783809"/>
        </p:xfrm>
        <a:graphic>
          <a:graphicData uri="http://schemas.openxmlformats.org/drawingml/2006/table">
            <a:tbl>
              <a:tblPr/>
              <a:tblGrid>
                <a:gridCol w="293793"/>
                <a:gridCol w="854666"/>
                <a:gridCol w="854666"/>
                <a:gridCol w="3489889"/>
                <a:gridCol w="854666"/>
                <a:gridCol w="783445"/>
              </a:tblGrid>
              <a:tr h="307653">
                <a:tc>
                  <a:txBody>
                    <a:bodyPr/>
                    <a:lstStyle/>
                    <a:p>
                      <a:r>
                        <a:rPr lang="pl-PL" sz="1200" b="1" dirty="0"/>
                        <a:t> 1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/>
                        <a:t>    0</a:t>
                      </a:r>
                      <a:r>
                        <a:rPr lang="pl-PL" sz="1200" b="1" baseline="30000" dirty="0"/>
                        <a:t>o</a:t>
                      </a:r>
                      <a:r>
                        <a:rPr lang="pl-PL" sz="1200" b="1" dirty="0"/>
                        <a:t> - 30</a:t>
                      </a:r>
                      <a:r>
                        <a:rPr lang="pl-PL" sz="1200" b="1" baseline="30000" dirty="0"/>
                        <a:t>o</a:t>
                      </a:r>
                      <a:endParaRPr lang="pl-PL" sz="1200" b="1" dirty="0"/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/>
                        <a:t> 21.03-20.04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LU.HUN.GA  -  Najemnik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Aries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Baran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307653">
                <a:tc>
                  <a:txBody>
                    <a:bodyPr/>
                    <a:lstStyle/>
                    <a:p>
                      <a:r>
                        <a:rPr lang="pl-PL" sz="1200" b="1" dirty="0"/>
                        <a:t> 2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  30</a:t>
                      </a:r>
                      <a:r>
                        <a:rPr lang="pl-PL" sz="1200" b="1" baseline="30000"/>
                        <a:t>o</a:t>
                      </a:r>
                      <a:r>
                        <a:rPr lang="pl-PL" sz="1200" b="1"/>
                        <a:t> - 60</a:t>
                      </a:r>
                      <a:r>
                        <a:rPr lang="pl-PL" sz="1200" b="1" baseline="30000"/>
                        <a:t>o</a:t>
                      </a:r>
                      <a:endParaRPr lang="pl-PL" sz="1200" b="1"/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/>
                        <a:t>21.04-21.05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/>
                        <a:t>GU.AN.NA   -   Byk Niebios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Taurus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Byk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395815">
                <a:tc>
                  <a:txBody>
                    <a:bodyPr/>
                    <a:lstStyle/>
                    <a:p>
                      <a:r>
                        <a:rPr lang="pl-PL" sz="1200" b="1"/>
                        <a:t> 3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  60</a:t>
                      </a:r>
                      <a:r>
                        <a:rPr lang="pl-PL" sz="1200" b="1" baseline="30000"/>
                        <a:t>o</a:t>
                      </a:r>
                      <a:r>
                        <a:rPr lang="pl-PL" sz="1200" b="1"/>
                        <a:t> - 90</a:t>
                      </a:r>
                      <a:r>
                        <a:rPr lang="pl-PL" sz="1200" b="1" baseline="30000"/>
                        <a:t>o</a:t>
                      </a:r>
                      <a:endParaRPr lang="pl-PL" sz="1200" b="1"/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/>
                        <a:t>22.05-21.06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/>
                        <a:t>MAS.TAB.BA.GAL.GAL/TUR.TUR  -  Bliźnięta Małe i Wielkie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Gemini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Bliźnięta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307653">
                <a:tc>
                  <a:txBody>
                    <a:bodyPr/>
                    <a:lstStyle/>
                    <a:p>
                      <a:r>
                        <a:rPr lang="pl-PL" sz="1200" b="1"/>
                        <a:t> 4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  90</a:t>
                      </a:r>
                      <a:r>
                        <a:rPr lang="pl-PL" sz="1200" b="1" baseline="30000"/>
                        <a:t>o</a:t>
                      </a:r>
                      <a:r>
                        <a:rPr lang="pl-PL" sz="1200" b="1"/>
                        <a:t> - 120</a:t>
                      </a:r>
                      <a:r>
                        <a:rPr lang="pl-PL" sz="1200" b="1" baseline="30000"/>
                        <a:t>o</a:t>
                      </a:r>
                      <a:endParaRPr lang="pl-PL" sz="1200" b="1"/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/>
                        <a:t>22.06-22.07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AL.LUL   -  Krab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Kancer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Rak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307653">
                <a:tc>
                  <a:txBody>
                    <a:bodyPr/>
                    <a:lstStyle/>
                    <a:p>
                      <a:r>
                        <a:rPr lang="pl-PL" sz="1200" b="1"/>
                        <a:t> 5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 120</a:t>
                      </a:r>
                      <a:r>
                        <a:rPr lang="pl-PL" sz="1200" b="1" baseline="30000"/>
                        <a:t>o</a:t>
                      </a:r>
                      <a:r>
                        <a:rPr lang="pl-PL" sz="1200" b="1"/>
                        <a:t> - 150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/>
                        <a:t>23.07-22.09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/>
                        <a:t>UR.MAH  -  Lew    ( </a:t>
                      </a:r>
                      <a:r>
                        <a:rPr lang="pl-PL" sz="1200" b="1" dirty="0" err="1"/>
                        <a:t>Regulusa</a:t>
                      </a:r>
                      <a:r>
                        <a:rPr lang="pl-PL" sz="1200" b="1" dirty="0"/>
                        <a:t> zwano Królem )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Leo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Lew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307653">
                <a:tc>
                  <a:txBody>
                    <a:bodyPr/>
                    <a:lstStyle/>
                    <a:p>
                      <a:r>
                        <a:rPr lang="pl-PL" sz="1200" b="1"/>
                        <a:t> 6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 150</a:t>
                      </a:r>
                      <a:r>
                        <a:rPr lang="pl-PL" sz="1200" b="1" baseline="30000"/>
                        <a:t>o</a:t>
                      </a:r>
                      <a:r>
                        <a:rPr lang="pl-PL" sz="1200" b="1"/>
                        <a:t> -180</a:t>
                      </a:r>
                      <a:r>
                        <a:rPr lang="pl-PL" sz="1200" b="1" baseline="30000"/>
                        <a:t>o</a:t>
                      </a:r>
                      <a:endParaRPr lang="pl-PL" sz="1200" b="1"/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/>
                        <a:t>23.08-23.09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/>
                        <a:t>AB.SIN</a:t>
                      </a:r>
                      <a:r>
                        <a:rPr lang="pl-PL" sz="1200" b="1" i="1" dirty="0"/>
                        <a:t>   </a:t>
                      </a:r>
                      <a:r>
                        <a:rPr lang="pl-PL" sz="1200" b="1" dirty="0"/>
                        <a:t>[</a:t>
                      </a:r>
                      <a:r>
                        <a:rPr lang="pl-PL" sz="1200" b="1" i="1" dirty="0"/>
                        <a:t>bruzda</a:t>
                      </a:r>
                      <a:r>
                        <a:rPr lang="pl-PL" sz="1200" b="1" dirty="0"/>
                        <a:t>]  -   Kłos 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Virgo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Panna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307653">
                <a:tc>
                  <a:txBody>
                    <a:bodyPr/>
                    <a:lstStyle/>
                    <a:p>
                      <a:r>
                        <a:rPr lang="pl-PL" sz="1200" b="1"/>
                        <a:t> 7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 180</a:t>
                      </a:r>
                      <a:r>
                        <a:rPr lang="pl-PL" sz="1200" b="1" baseline="30000"/>
                        <a:t>o</a:t>
                      </a:r>
                      <a:r>
                        <a:rPr lang="pl-PL" sz="1200" b="1"/>
                        <a:t> - 210</a:t>
                      </a:r>
                      <a:r>
                        <a:rPr lang="pl-PL" sz="1200" b="1" baseline="30000"/>
                        <a:t>o</a:t>
                      </a:r>
                      <a:endParaRPr lang="pl-PL" sz="1200" b="1"/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/>
                        <a:t>23.09-23.10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ZI.BA.AN.NA  -  Waga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Libra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Waga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307653">
                <a:tc>
                  <a:txBody>
                    <a:bodyPr/>
                    <a:lstStyle/>
                    <a:p>
                      <a:r>
                        <a:rPr lang="pl-PL" sz="1200" b="1"/>
                        <a:t> 8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 210</a:t>
                      </a:r>
                      <a:r>
                        <a:rPr lang="pl-PL" sz="1200" b="1" baseline="30000"/>
                        <a:t>o</a:t>
                      </a:r>
                      <a:r>
                        <a:rPr lang="pl-PL" sz="1200" b="1"/>
                        <a:t> - 240</a:t>
                      </a:r>
                      <a:r>
                        <a:rPr lang="pl-PL" sz="1200" b="1" baseline="30000"/>
                        <a:t>o</a:t>
                      </a:r>
                      <a:endParaRPr lang="pl-PL" sz="1200" b="1"/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/>
                        <a:t>24.10-22.11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GlR.TAB   -  Skorpion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Scorpius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Skorpion 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307653">
                <a:tc>
                  <a:txBody>
                    <a:bodyPr/>
                    <a:lstStyle/>
                    <a:p>
                      <a:r>
                        <a:rPr lang="pl-PL" sz="1200" b="1"/>
                        <a:t> 9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 240</a:t>
                      </a:r>
                      <a:r>
                        <a:rPr lang="pl-PL" sz="1200" b="1" baseline="30000"/>
                        <a:t>o</a:t>
                      </a:r>
                      <a:r>
                        <a:rPr lang="pl-PL" sz="1200" b="1"/>
                        <a:t> - 270</a:t>
                      </a:r>
                      <a:r>
                        <a:rPr lang="pl-PL" sz="1200" b="1" baseline="30000"/>
                        <a:t>o</a:t>
                      </a:r>
                      <a:endParaRPr lang="pl-PL" sz="1200" b="1"/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/>
                        <a:t>23.11-21.12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PA.BIL.SAG.  -  Strzelec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Sagittarius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Strzelec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307653">
                <a:tc>
                  <a:txBody>
                    <a:bodyPr/>
                    <a:lstStyle/>
                    <a:p>
                      <a:r>
                        <a:rPr lang="pl-PL" sz="1200" b="1"/>
                        <a:t>10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 270</a:t>
                      </a:r>
                      <a:r>
                        <a:rPr lang="pl-PL" sz="1200" b="1" baseline="30000"/>
                        <a:t>o</a:t>
                      </a:r>
                      <a:r>
                        <a:rPr lang="pl-PL" sz="1200" b="1"/>
                        <a:t> - 300</a:t>
                      </a:r>
                      <a:r>
                        <a:rPr lang="pl-PL" sz="1200" b="1" baseline="30000"/>
                        <a:t>o</a:t>
                      </a:r>
                      <a:endParaRPr lang="pl-PL" sz="1200" b="1"/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/>
                        <a:t>22.12-20.01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SUHUR.MAS.  -  Koziorożec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Capricornus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Koziorożec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307653">
                <a:tc>
                  <a:txBody>
                    <a:bodyPr/>
                    <a:lstStyle/>
                    <a:p>
                      <a:r>
                        <a:rPr lang="pl-PL" sz="1200" b="1"/>
                        <a:t>11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 300</a:t>
                      </a:r>
                      <a:r>
                        <a:rPr lang="pl-PL" sz="1200" b="1" baseline="30000"/>
                        <a:t>o</a:t>
                      </a:r>
                      <a:r>
                        <a:rPr lang="pl-PL" sz="1200" b="1"/>
                        <a:t> - 330</a:t>
                      </a:r>
                      <a:r>
                        <a:rPr lang="pl-PL" sz="1200" b="1" baseline="30000"/>
                        <a:t>o</a:t>
                      </a:r>
                      <a:endParaRPr lang="pl-PL" sz="1200" b="1"/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/>
                        <a:t>21.01-20.02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GULA  -  Wodnik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Aquaeius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/>
                        <a:t>Wodnik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307653">
                <a:tc>
                  <a:txBody>
                    <a:bodyPr/>
                    <a:lstStyle/>
                    <a:p>
                      <a:r>
                        <a:rPr lang="pl-PL" sz="1200" b="1"/>
                        <a:t>12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 330</a:t>
                      </a:r>
                      <a:r>
                        <a:rPr lang="pl-PL" sz="1200" b="1" baseline="30000"/>
                        <a:t>o</a:t>
                      </a:r>
                      <a:r>
                        <a:rPr lang="pl-PL" sz="1200" b="1"/>
                        <a:t> - 360</a:t>
                      </a:r>
                      <a:r>
                        <a:rPr lang="pl-PL" sz="1200" b="1" baseline="30000"/>
                        <a:t>o</a:t>
                      </a:r>
                      <a:endParaRPr lang="pl-PL" sz="1200" b="1"/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/>
                        <a:t>21.02-20.03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PSC   -   Ryby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/>
                        <a:t>Pisces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/>
                        <a:t>Ryby</a:t>
                      </a:r>
                    </a:p>
                  </a:txBody>
                  <a:tcPr marL="33867" marR="33867" marT="16933" marB="169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9750" y="857232"/>
            <a:ext cx="4349264" cy="200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739463" y="605261"/>
            <a:ext cx="199638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500034" y="857232"/>
            <a:ext cx="19271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b="1" dirty="0" smtClean="0"/>
              <a:t>3000 – 2000 p.n.e.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0" y="64291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71406" y="48260"/>
            <a:ext cx="892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Tablice Wenus</a:t>
            </a:r>
            <a:endParaRPr lang="pl-PL" sz="2800" b="1" dirty="0"/>
          </a:p>
        </p:txBody>
      </p:sp>
      <p:pic>
        <p:nvPicPr>
          <p:cNvPr id="5" name="Obraz 4" descr="http://www.thelivingmoon.com/43ancients/04images/Sumerian/meso_table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3600466" cy="421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4500562" y="1928802"/>
            <a:ext cx="409964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Tablice </a:t>
            </a:r>
            <a:r>
              <a:rPr lang="pl-PL" b="1" dirty="0" err="1" smtClean="0"/>
              <a:t>Ammi-saduki</a:t>
            </a:r>
            <a:r>
              <a:rPr lang="pl-PL" b="1" dirty="0" smtClean="0"/>
              <a:t>, który panował w </a:t>
            </a:r>
          </a:p>
          <a:p>
            <a:r>
              <a:rPr lang="pl-PL" b="1" dirty="0" smtClean="0"/>
              <a:t>latach 1582-1562 p.n.e.</a:t>
            </a:r>
          </a:p>
          <a:p>
            <a:endParaRPr lang="pl-PL" b="1" dirty="0" smtClean="0"/>
          </a:p>
          <a:p>
            <a:r>
              <a:rPr lang="pl-PL" b="1" dirty="0" smtClean="0"/>
              <a:t>Kompletna lista heliakalnych wschodów i</a:t>
            </a:r>
          </a:p>
          <a:p>
            <a:r>
              <a:rPr lang="pl-PL" b="1" dirty="0" smtClean="0"/>
              <a:t>zachodów Wenus</a:t>
            </a:r>
          </a:p>
          <a:p>
            <a:endParaRPr lang="pl-PL" b="1" dirty="0" smtClean="0"/>
          </a:p>
          <a:p>
            <a:r>
              <a:rPr lang="pl-PL" b="1" dirty="0" smtClean="0"/>
              <a:t>Układ danych pozwala stwierdzić, że </a:t>
            </a:r>
          </a:p>
          <a:p>
            <a:r>
              <a:rPr lang="pl-PL" b="1" dirty="0" smtClean="0"/>
              <a:t>odkryto cykliczność ruchu Wenus</a:t>
            </a:r>
          </a:p>
          <a:p>
            <a:endParaRPr lang="pl-PL" b="1" dirty="0" smtClean="0"/>
          </a:p>
          <a:p>
            <a:r>
              <a:rPr lang="pl-PL" b="1" dirty="0" smtClean="0"/>
              <a:t>Wyznaczony okres synodyczny to 587 dni</a:t>
            </a:r>
          </a:p>
          <a:p>
            <a:r>
              <a:rPr lang="pl-PL" b="1" dirty="0" smtClean="0"/>
              <a:t>(współcześnie: 584)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0" y="64291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71406" y="48260"/>
            <a:ext cx="892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Zaćmienia Księżyca</a:t>
            </a:r>
            <a:endParaRPr lang="pl-PL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3791451" cy="319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000503"/>
            <a:ext cx="3143272" cy="264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4500562" y="1000108"/>
            <a:ext cx="400603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pełny cykl: 18 lat 11 i 1/3 dnia</a:t>
            </a:r>
          </a:p>
          <a:p>
            <a:endParaRPr lang="pl-PL" b="1" dirty="0" smtClean="0"/>
          </a:p>
          <a:p>
            <a:r>
              <a:rPr lang="pl-PL" b="1" dirty="0" smtClean="0"/>
              <a:t>prowadzone systematycznie obserwacje</a:t>
            </a:r>
          </a:p>
          <a:p>
            <a:r>
              <a:rPr lang="pl-PL" b="1" dirty="0" smtClean="0"/>
              <a:t>pozwoliły Babilończykom przewidywać</a:t>
            </a:r>
          </a:p>
          <a:p>
            <a:r>
              <a:rPr lang="pl-PL" b="1" dirty="0" smtClean="0"/>
              <a:t>zaćmienia Księżyca</a:t>
            </a:r>
          </a:p>
          <a:p>
            <a:endParaRPr lang="pl-PL" b="1" dirty="0" smtClean="0"/>
          </a:p>
          <a:p>
            <a:r>
              <a:rPr lang="pl-PL" b="1" dirty="0" smtClean="0"/>
              <a:t>do przewidywania zaćmień Słońca </a:t>
            </a:r>
          </a:p>
          <a:p>
            <a:r>
              <a:rPr lang="pl-PL" b="1" dirty="0" smtClean="0"/>
              <a:t>potrzeba znajomości wielu parametrów</a:t>
            </a:r>
          </a:p>
          <a:p>
            <a:r>
              <a:rPr lang="pl-PL" b="1" dirty="0" smtClean="0"/>
              <a:t>takich jak rozmiary i odległości</a:t>
            </a:r>
          </a:p>
          <a:p>
            <a:r>
              <a:rPr lang="pl-PL" b="1" dirty="0" smtClean="0"/>
              <a:t>Ziemi, Księżyca i Słońca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857628"/>
            <a:ext cx="3901581" cy="2728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5357818" y="6550223"/>
            <a:ext cx="2843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źródło: </a:t>
            </a:r>
            <a:r>
              <a:rPr lang="pl-PL" sz="1400" dirty="0" err="1" smtClean="0"/>
              <a:t>astronomy</a:t>
            </a:r>
            <a:r>
              <a:rPr lang="pl-PL" sz="1400" dirty="0" smtClean="0"/>
              <a:t> </a:t>
            </a:r>
            <a:r>
              <a:rPr lang="pl-PL" sz="1400" dirty="0" err="1" smtClean="0"/>
              <a:t>picture</a:t>
            </a:r>
            <a:r>
              <a:rPr lang="pl-PL" sz="1400" dirty="0" smtClean="0"/>
              <a:t> of </a:t>
            </a:r>
            <a:r>
              <a:rPr lang="pl-PL" sz="1400" dirty="0" err="1" smtClean="0"/>
              <a:t>the</a:t>
            </a:r>
            <a:r>
              <a:rPr lang="pl-PL" sz="1400" dirty="0" smtClean="0"/>
              <a:t> </a:t>
            </a:r>
            <a:r>
              <a:rPr lang="pl-PL" sz="1400" dirty="0" err="1" smtClean="0"/>
              <a:t>day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0" y="64291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71406" y="48260"/>
            <a:ext cx="892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Egipt</a:t>
            </a:r>
            <a:endParaRPr lang="pl-PL" sz="28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84726" y="1214422"/>
            <a:ext cx="304076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Astronomia użyteczna</a:t>
            </a:r>
          </a:p>
          <a:p>
            <a:endParaRPr lang="pl-PL" b="1" dirty="0" smtClean="0"/>
          </a:p>
          <a:p>
            <a:r>
              <a:rPr lang="pl-PL" b="1" dirty="0" smtClean="0"/>
              <a:t>Nie rejestrowano zaćmień</a:t>
            </a:r>
          </a:p>
          <a:p>
            <a:endParaRPr lang="pl-PL" b="1" dirty="0" smtClean="0"/>
          </a:p>
          <a:p>
            <a:r>
              <a:rPr lang="pl-PL" b="1" dirty="0" smtClean="0"/>
              <a:t>Przewidywanie wylewów Nilu</a:t>
            </a:r>
          </a:p>
          <a:p>
            <a:endParaRPr lang="pl-PL" b="1" dirty="0" smtClean="0"/>
          </a:p>
          <a:p>
            <a:r>
              <a:rPr lang="pl-PL" b="1" dirty="0" smtClean="0"/>
              <a:t>Orientacja świątyń</a:t>
            </a:r>
            <a:endParaRPr lang="pl-PL" b="1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890546"/>
            <a:ext cx="4643470" cy="235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876264"/>
            <a:ext cx="313585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6000760" y="6233718"/>
            <a:ext cx="2454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źródło: national </a:t>
            </a:r>
            <a:r>
              <a:rPr lang="pl-PL" sz="1600" dirty="0" err="1" smtClean="0"/>
              <a:t>geographic</a:t>
            </a:r>
            <a:endParaRPr lang="pl-PL" sz="16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785794"/>
            <a:ext cx="3275529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0" y="64291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71406" y="48260"/>
            <a:ext cx="892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Kalendarz</a:t>
            </a:r>
            <a:endParaRPr lang="pl-PL" sz="2800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57158" y="1000108"/>
            <a:ext cx="847347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Pierwsza wersja powstaje około 43. wieku p.n.e. :</a:t>
            </a:r>
          </a:p>
          <a:p>
            <a:endParaRPr lang="pl-PL" b="1" dirty="0" smtClean="0"/>
          </a:p>
          <a:p>
            <a:r>
              <a:rPr lang="pl-PL" b="1" dirty="0" smtClean="0"/>
              <a:t>		rok ma 10 miesięcy po 30 dni każdy  (300 dni)</a:t>
            </a:r>
          </a:p>
          <a:p>
            <a:r>
              <a:rPr lang="pl-PL" b="1" dirty="0" smtClean="0"/>
              <a:t>		kolejne dwa miesiące </a:t>
            </a:r>
            <a:r>
              <a:rPr lang="pl-PL" b="1" dirty="0" err="1" smtClean="0"/>
              <a:t>Tot</a:t>
            </a:r>
            <a:r>
              <a:rPr lang="pl-PL" b="1" dirty="0" smtClean="0"/>
              <a:t> wygrywa w kości od Ozyrysa</a:t>
            </a:r>
          </a:p>
          <a:p>
            <a:r>
              <a:rPr lang="pl-PL" b="1" dirty="0" smtClean="0"/>
              <a:t>		brakujące 5 dni dodano bez pomocy bogów tworząc „mały miesiąc”</a:t>
            </a:r>
          </a:p>
          <a:p>
            <a:r>
              <a:rPr lang="pl-PL" b="1" dirty="0" smtClean="0"/>
              <a:t>		niezgodność 6 godzin nie była regulowana</a:t>
            </a:r>
          </a:p>
          <a:p>
            <a:endParaRPr lang="pl-PL" b="1" dirty="0" smtClean="0"/>
          </a:p>
          <a:p>
            <a:r>
              <a:rPr lang="pl-PL" b="1" dirty="0" smtClean="0"/>
              <a:t>Około 3000 lat p.n.e. kalendarz nabiera ostatecznej formy.		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429000"/>
            <a:ext cx="4214842" cy="305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786058"/>
            <a:ext cx="21907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ole tekstowe 12"/>
          <p:cNvSpPr txBox="1"/>
          <p:nvPr/>
        </p:nvSpPr>
        <p:spPr>
          <a:xfrm>
            <a:off x="1214414" y="6429396"/>
            <a:ext cx="14991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 smtClean="0"/>
              <a:t>copyright: Jimmy </a:t>
            </a:r>
            <a:r>
              <a:rPr lang="pl-PL" sz="1100" dirty="0" err="1" smtClean="0"/>
              <a:t>Dunn</a:t>
            </a:r>
            <a:endParaRPr lang="pl-PL" sz="11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6286512" y="6382100"/>
            <a:ext cx="14991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 smtClean="0"/>
              <a:t>copyright: Jimmy </a:t>
            </a:r>
            <a:r>
              <a:rPr lang="pl-PL" sz="1100" dirty="0" err="1" smtClean="0"/>
              <a:t>Dunn</a:t>
            </a:r>
            <a:endParaRPr lang="pl-PL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0" y="64291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71406" y="48260"/>
            <a:ext cx="892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Kalendarz</a:t>
            </a:r>
            <a:endParaRPr lang="pl-PL" sz="2800" b="1" dirty="0"/>
          </a:p>
        </p:txBody>
      </p:sp>
      <p:pic>
        <p:nvPicPr>
          <p:cNvPr id="15361" name="Picture 1" descr="hieroglyphs; Shem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5793" y="1285860"/>
            <a:ext cx="923925" cy="571500"/>
          </a:xfrm>
          <a:prstGeom prst="rect">
            <a:avLst/>
          </a:prstGeom>
          <a:noFill/>
        </p:spPr>
      </p:pic>
      <p:pic>
        <p:nvPicPr>
          <p:cNvPr id="15362" name="Picture 2" descr="month; Pakh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2881" y="2285992"/>
            <a:ext cx="1438275" cy="571500"/>
          </a:xfrm>
          <a:prstGeom prst="rect">
            <a:avLst/>
          </a:prstGeom>
          <a:noFill/>
        </p:spPr>
      </p:pic>
      <p:pic>
        <p:nvPicPr>
          <p:cNvPr id="15363" name="Picture 3" descr="month; Payn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5214950"/>
            <a:ext cx="1438275" cy="571500"/>
          </a:xfrm>
          <a:prstGeom prst="rect">
            <a:avLst/>
          </a:prstGeom>
          <a:noFill/>
        </p:spPr>
      </p:pic>
      <p:pic>
        <p:nvPicPr>
          <p:cNvPr id="15364" name="Picture 4" descr="month; Epip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62881" y="4286256"/>
            <a:ext cx="1438275" cy="571500"/>
          </a:xfrm>
          <a:prstGeom prst="rect">
            <a:avLst/>
          </a:prstGeom>
          <a:noFill/>
        </p:spPr>
      </p:pic>
      <p:pic>
        <p:nvPicPr>
          <p:cNvPr id="15365" name="Picture 5" descr="month; Meso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62881" y="3286124"/>
            <a:ext cx="1438275" cy="571500"/>
          </a:xfrm>
          <a:prstGeom prst="rect">
            <a:avLst/>
          </a:prstGeom>
          <a:noFill/>
        </p:spPr>
      </p:pic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6215074" y="1071548"/>
          <a:ext cx="1428760" cy="4929220"/>
        </p:xfrm>
        <a:graphic>
          <a:graphicData uri="http://schemas.openxmlformats.org/drawingml/2006/table">
            <a:tbl>
              <a:tblPr/>
              <a:tblGrid>
                <a:gridCol w="1428760"/>
              </a:tblGrid>
              <a:tr h="985844">
                <a:tc>
                  <a:txBody>
                    <a:bodyPr/>
                    <a:lstStyle/>
                    <a:p>
                      <a:r>
                        <a:rPr lang="pl-PL" b="1" dirty="0" err="1"/>
                        <a:t>Shemu</a:t>
                      </a:r>
                      <a:r>
                        <a:rPr lang="pl-PL" dirty="0"/>
                        <a:t/>
                      </a:r>
                      <a:br>
                        <a:rPr lang="pl-PL" dirty="0"/>
                      </a:br>
                      <a:r>
                        <a:rPr lang="pl-PL" dirty="0" smtClean="0"/>
                        <a:t>(żniwa) </a:t>
                      </a:r>
                      <a:endParaRPr lang="pl-PL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5844">
                <a:tc>
                  <a:txBody>
                    <a:bodyPr/>
                    <a:lstStyle/>
                    <a:p>
                      <a:r>
                        <a:rPr lang="pl-PL" b="1" dirty="0" err="1" smtClean="0"/>
                        <a:t>Hnsw</a:t>
                      </a:r>
                      <a:r>
                        <a:rPr lang="pl-PL" dirty="0" smtClean="0"/>
                        <a:t/>
                      </a:r>
                      <a:br>
                        <a:rPr lang="pl-PL" dirty="0" smtClean="0"/>
                      </a:br>
                      <a:r>
                        <a:rPr lang="pl-PL" dirty="0" smtClean="0"/>
                        <a:t>(</a:t>
                      </a:r>
                      <a:r>
                        <a:rPr lang="pl-PL" dirty="0" err="1" smtClean="0"/>
                        <a:t>Pakhon</a:t>
                      </a:r>
                      <a:r>
                        <a:rPr lang="pl-PL" dirty="0" smtClean="0"/>
                        <a:t>) </a:t>
                      </a:r>
                      <a:endParaRPr lang="pl-PL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5844">
                <a:tc>
                  <a:txBody>
                    <a:bodyPr/>
                    <a:lstStyle/>
                    <a:p>
                      <a:r>
                        <a:rPr lang="pl-PL" b="1" dirty="0" err="1" smtClean="0"/>
                        <a:t>Hnt-Htj</a:t>
                      </a:r>
                      <a:r>
                        <a:rPr lang="pl-PL" dirty="0" smtClean="0"/>
                        <a:t/>
                      </a:r>
                      <a:br>
                        <a:rPr lang="pl-PL" dirty="0" smtClean="0"/>
                      </a:br>
                      <a:r>
                        <a:rPr lang="pl-PL" dirty="0" smtClean="0"/>
                        <a:t>(</a:t>
                      </a:r>
                      <a:r>
                        <a:rPr lang="pl-PL" dirty="0" err="1" smtClean="0"/>
                        <a:t>Payni</a:t>
                      </a:r>
                      <a:r>
                        <a:rPr lang="pl-PL" dirty="0" smtClean="0"/>
                        <a:t>) </a:t>
                      </a:r>
                      <a:endParaRPr lang="pl-PL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5844">
                <a:tc>
                  <a:txBody>
                    <a:bodyPr/>
                    <a:lstStyle/>
                    <a:p>
                      <a:r>
                        <a:rPr lang="pl-PL" b="1" dirty="0" err="1" smtClean="0"/>
                        <a:t>Ipt-Hmt</a:t>
                      </a:r>
                      <a:r>
                        <a:rPr lang="pl-PL" dirty="0" smtClean="0"/>
                        <a:t/>
                      </a:r>
                      <a:br>
                        <a:rPr lang="pl-PL" dirty="0" smtClean="0"/>
                      </a:br>
                      <a:r>
                        <a:rPr lang="pl-PL" dirty="0" smtClean="0"/>
                        <a:t>(</a:t>
                      </a:r>
                      <a:r>
                        <a:rPr lang="pl-PL" dirty="0" err="1" smtClean="0"/>
                        <a:t>Epiph</a:t>
                      </a:r>
                      <a:r>
                        <a:rPr lang="pl-PL" dirty="0" smtClean="0"/>
                        <a:t>) </a:t>
                      </a:r>
                      <a:endParaRPr lang="pl-PL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5844">
                <a:tc>
                  <a:txBody>
                    <a:bodyPr/>
                    <a:lstStyle/>
                    <a:p>
                      <a:r>
                        <a:rPr lang="pl-PL" b="1" dirty="0" err="1" smtClean="0"/>
                        <a:t>Wep-Renpet</a:t>
                      </a:r>
                      <a:r>
                        <a:rPr lang="pl-PL" dirty="0" smtClean="0"/>
                        <a:t/>
                      </a:r>
                      <a:br>
                        <a:rPr lang="pl-PL" dirty="0" smtClean="0"/>
                      </a:br>
                      <a:r>
                        <a:rPr lang="pl-PL" dirty="0" smtClean="0"/>
                        <a:t>(</a:t>
                      </a:r>
                      <a:r>
                        <a:rPr lang="pl-PL" dirty="0" err="1" smtClean="0"/>
                        <a:t>Mesore</a:t>
                      </a:r>
                      <a:r>
                        <a:rPr lang="pl-PL" dirty="0" smtClean="0"/>
                        <a:t>) </a:t>
                      </a:r>
                      <a:endParaRPr lang="pl-PL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3176587" y="1071546"/>
          <a:ext cx="1476364" cy="4929220"/>
        </p:xfrm>
        <a:graphic>
          <a:graphicData uri="http://schemas.openxmlformats.org/drawingml/2006/table">
            <a:tbl>
              <a:tblPr/>
              <a:tblGrid>
                <a:gridCol w="1476364"/>
              </a:tblGrid>
              <a:tr h="985844">
                <a:tc>
                  <a:txBody>
                    <a:bodyPr/>
                    <a:lstStyle/>
                    <a:p>
                      <a:r>
                        <a:rPr lang="pl-PL" b="1" dirty="0" err="1"/>
                        <a:t>Peret</a:t>
                      </a:r>
                      <a:r>
                        <a:rPr lang="pl-PL" dirty="0"/>
                        <a:t/>
                      </a:r>
                      <a:br>
                        <a:rPr lang="pl-PL" dirty="0"/>
                      </a:br>
                      <a:r>
                        <a:rPr lang="pl-PL" dirty="0" smtClean="0"/>
                        <a:t>(wynurzenie) </a:t>
                      </a:r>
                      <a:endParaRPr lang="pl-PL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5844">
                <a:tc>
                  <a:txBody>
                    <a:bodyPr/>
                    <a:lstStyle/>
                    <a:p>
                      <a:r>
                        <a:rPr lang="pl-PL" b="1"/>
                        <a:t>Sf-Bdt</a:t>
                      </a:r>
                      <a:r>
                        <a:rPr lang="pl-PL"/>
                        <a:t/>
                      </a:r>
                      <a:br>
                        <a:rPr lang="pl-PL"/>
                      </a:br>
                      <a:r>
                        <a:rPr lang="pl-PL"/>
                        <a:t>(Tybi)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5844">
                <a:tc>
                  <a:txBody>
                    <a:bodyPr/>
                    <a:lstStyle/>
                    <a:p>
                      <a:r>
                        <a:rPr lang="pl-PL" b="1"/>
                        <a:t>Rekh Wer</a:t>
                      </a:r>
                      <a:r>
                        <a:rPr lang="pl-PL"/>
                        <a:t/>
                      </a:r>
                      <a:br>
                        <a:rPr lang="pl-PL"/>
                      </a:br>
                      <a:r>
                        <a:rPr lang="pl-PL"/>
                        <a:t>(Mekhir)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5844">
                <a:tc>
                  <a:txBody>
                    <a:bodyPr/>
                    <a:lstStyle/>
                    <a:p>
                      <a:r>
                        <a:rPr lang="pl-PL" b="1"/>
                        <a:t>Rekh Neds</a:t>
                      </a:r>
                      <a:r>
                        <a:rPr lang="pl-PL"/>
                        <a:t/>
                      </a:r>
                      <a:br>
                        <a:rPr lang="pl-PL"/>
                      </a:br>
                      <a:r>
                        <a:rPr lang="pl-PL"/>
                        <a:t>(Phamenoth)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5844">
                <a:tc>
                  <a:txBody>
                    <a:bodyPr/>
                    <a:lstStyle/>
                    <a:p>
                      <a:r>
                        <a:rPr lang="pl-PL" b="1" dirty="0" err="1"/>
                        <a:t>Renwet</a:t>
                      </a:r>
                      <a:r>
                        <a:rPr lang="pl-PL" dirty="0"/>
                        <a:t/>
                      </a:r>
                      <a:br>
                        <a:rPr lang="pl-PL" dirty="0"/>
                      </a:br>
                      <a:r>
                        <a:rPr lang="pl-PL" dirty="0"/>
                        <a:t>(</a:t>
                      </a:r>
                      <a:r>
                        <a:rPr lang="pl-PL" dirty="0" err="1"/>
                        <a:t>Pharmuthi</a:t>
                      </a:r>
                      <a:r>
                        <a:rPr lang="pl-PL" dirty="0"/>
                        <a:t>)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5373" name="Picture 13" descr="month; Tyb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33909" y="2285992"/>
            <a:ext cx="1323975" cy="571500"/>
          </a:xfrm>
          <a:prstGeom prst="rect">
            <a:avLst/>
          </a:prstGeom>
          <a:noFill/>
        </p:spPr>
      </p:pic>
      <p:pic>
        <p:nvPicPr>
          <p:cNvPr id="15374" name="Picture 14" descr="month; Mekhi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33909" y="3286124"/>
            <a:ext cx="1323975" cy="571500"/>
          </a:xfrm>
          <a:prstGeom prst="rect">
            <a:avLst/>
          </a:prstGeom>
          <a:noFill/>
        </p:spPr>
      </p:pic>
      <p:pic>
        <p:nvPicPr>
          <p:cNvPr id="15375" name="Picture 15" descr="month; Phamenoth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33909" y="4286256"/>
            <a:ext cx="1323975" cy="571500"/>
          </a:xfrm>
          <a:prstGeom prst="rect">
            <a:avLst/>
          </a:prstGeom>
          <a:noFill/>
        </p:spPr>
      </p:pic>
      <p:pic>
        <p:nvPicPr>
          <p:cNvPr id="15376" name="Picture 16" descr="month; Pharmuth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33909" y="5214950"/>
            <a:ext cx="1323975" cy="571500"/>
          </a:xfrm>
          <a:prstGeom prst="rect">
            <a:avLst/>
          </a:prstGeom>
          <a:noFill/>
        </p:spPr>
      </p:pic>
      <p:pic>
        <p:nvPicPr>
          <p:cNvPr id="15372" name="Picture 12" descr="hieroglyphs; Pere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10168" y="1285860"/>
            <a:ext cx="809625" cy="571500"/>
          </a:xfrm>
          <a:prstGeom prst="rect">
            <a:avLst/>
          </a:prstGeom>
          <a:noFill/>
        </p:spPr>
      </p:pic>
      <p:graphicFrame>
        <p:nvGraphicFramePr>
          <p:cNvPr id="21" name="Tabela 20"/>
          <p:cNvGraphicFramePr>
            <a:graphicFrameLocks noGrp="1"/>
          </p:cNvGraphicFramePr>
          <p:nvPr/>
        </p:nvGraphicFramePr>
        <p:xfrm>
          <a:off x="285720" y="1071546"/>
          <a:ext cx="1476364" cy="4929220"/>
        </p:xfrm>
        <a:graphic>
          <a:graphicData uri="http://schemas.openxmlformats.org/drawingml/2006/table">
            <a:tbl>
              <a:tblPr/>
              <a:tblGrid>
                <a:gridCol w="1476364"/>
              </a:tblGrid>
              <a:tr h="985844">
                <a:tc>
                  <a:txBody>
                    <a:bodyPr/>
                    <a:lstStyle/>
                    <a:p>
                      <a:r>
                        <a:rPr lang="pl-PL" b="1" dirty="0" err="1"/>
                        <a:t>Akhet</a:t>
                      </a:r>
                      <a:r>
                        <a:rPr lang="pl-PL" dirty="0"/>
                        <a:t/>
                      </a:r>
                      <a:br>
                        <a:rPr lang="pl-PL" dirty="0"/>
                      </a:br>
                      <a:r>
                        <a:rPr lang="pl-PL" dirty="0" smtClean="0"/>
                        <a:t>(powódź) </a:t>
                      </a:r>
                      <a:endParaRPr lang="pl-PL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5844">
                <a:tc>
                  <a:txBody>
                    <a:bodyPr/>
                    <a:lstStyle/>
                    <a:p>
                      <a:r>
                        <a:rPr lang="pl-PL" b="1"/>
                        <a:t>Tekh</a:t>
                      </a:r>
                      <a:r>
                        <a:rPr lang="pl-PL"/>
                        <a:t/>
                      </a:r>
                      <a:br>
                        <a:rPr lang="pl-PL"/>
                      </a:br>
                      <a:r>
                        <a:rPr lang="pl-PL"/>
                        <a:t>(Thoth)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5844">
                <a:tc>
                  <a:txBody>
                    <a:bodyPr/>
                    <a:lstStyle/>
                    <a:p>
                      <a:r>
                        <a:rPr lang="pl-PL" b="1"/>
                        <a:t>Menhet</a:t>
                      </a:r>
                      <a:r>
                        <a:rPr lang="pl-PL"/>
                        <a:t/>
                      </a:r>
                      <a:br>
                        <a:rPr lang="pl-PL"/>
                      </a:br>
                      <a:r>
                        <a:rPr lang="pl-PL"/>
                        <a:t>(Phaophi)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5844">
                <a:tc>
                  <a:txBody>
                    <a:bodyPr/>
                    <a:lstStyle/>
                    <a:p>
                      <a:r>
                        <a:rPr lang="pl-PL" b="1"/>
                        <a:t>Hwt-Hrw</a:t>
                      </a:r>
                      <a:r>
                        <a:rPr lang="pl-PL"/>
                        <a:t/>
                      </a:r>
                      <a:br>
                        <a:rPr lang="pl-PL"/>
                      </a:br>
                      <a:r>
                        <a:rPr lang="pl-PL"/>
                        <a:t>(Athyr)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5844">
                <a:tc>
                  <a:txBody>
                    <a:bodyPr/>
                    <a:lstStyle/>
                    <a:p>
                      <a:r>
                        <a:rPr lang="pl-PL" b="1" dirty="0" err="1"/>
                        <a:t>Ka-Hr-Ka</a:t>
                      </a:r>
                      <a:r>
                        <a:rPr lang="pl-PL" dirty="0"/>
                        <a:t/>
                      </a:r>
                      <a:br>
                        <a:rPr lang="pl-PL" dirty="0"/>
                      </a:br>
                      <a:r>
                        <a:rPr lang="pl-PL" dirty="0"/>
                        <a:t>(</a:t>
                      </a:r>
                      <a:r>
                        <a:rPr lang="pl-PL" dirty="0" err="1"/>
                        <a:t>Khoiak</a:t>
                      </a:r>
                      <a:r>
                        <a:rPr lang="pl-PL" dirty="0"/>
                        <a:t>)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5377" name="Picture 17" descr="hieroglyphs; Akhe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4960" y="1357302"/>
            <a:ext cx="838200" cy="571500"/>
          </a:xfrm>
          <a:prstGeom prst="rect">
            <a:avLst/>
          </a:prstGeom>
          <a:noFill/>
        </p:spPr>
      </p:pic>
      <p:pic>
        <p:nvPicPr>
          <p:cNvPr id="15378" name="Picture 18" descr="month; tekt, Thoth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04894" y="2285996"/>
            <a:ext cx="1362075" cy="571500"/>
          </a:xfrm>
          <a:prstGeom prst="rect">
            <a:avLst/>
          </a:prstGeom>
          <a:noFill/>
        </p:spPr>
      </p:pic>
      <p:pic>
        <p:nvPicPr>
          <p:cNvPr id="15379" name="Picture 19" descr="month; Phaophi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04894" y="3286128"/>
            <a:ext cx="1362075" cy="571500"/>
          </a:xfrm>
          <a:prstGeom prst="rect">
            <a:avLst/>
          </a:prstGeom>
          <a:noFill/>
        </p:spPr>
      </p:pic>
      <p:pic>
        <p:nvPicPr>
          <p:cNvPr id="15380" name="Picture 20" descr="month; Athy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04894" y="4286256"/>
            <a:ext cx="1362075" cy="571500"/>
          </a:xfrm>
          <a:prstGeom prst="rect">
            <a:avLst/>
          </a:prstGeom>
          <a:noFill/>
        </p:spPr>
      </p:pic>
      <p:pic>
        <p:nvPicPr>
          <p:cNvPr id="15381" name="Picture 21" descr="month; Khoiak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04894" y="5286388"/>
            <a:ext cx="1362075" cy="571500"/>
          </a:xfrm>
          <a:prstGeom prst="rect">
            <a:avLst/>
          </a:prstGeom>
          <a:noFill/>
        </p:spPr>
      </p:pic>
      <p:sp>
        <p:nvSpPr>
          <p:cNvPr id="27" name="pole tekstowe 26"/>
          <p:cNvSpPr txBox="1"/>
          <p:nvPr/>
        </p:nvSpPr>
        <p:spPr>
          <a:xfrm>
            <a:off x="5350205" y="6286520"/>
            <a:ext cx="3389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źródło: </a:t>
            </a:r>
            <a:r>
              <a:rPr lang="pl-PL" sz="1600" dirty="0" err="1" smtClean="0"/>
              <a:t>www.ancientegyptonline.co.uk</a:t>
            </a:r>
            <a:endParaRPr lang="pl-P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0" y="64291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71406" y="48260"/>
            <a:ext cx="892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Kalendarz</a:t>
            </a:r>
            <a:endParaRPr lang="pl-PL" sz="28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57158" y="1285860"/>
            <a:ext cx="8186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Nowy rok był ustalany.</a:t>
            </a:r>
          </a:p>
          <a:p>
            <a:r>
              <a:rPr lang="pl-PL" b="1" dirty="0" smtClean="0"/>
              <a:t>Oficjalnie rozpoczynał się wraz z zaobserwowaniem młodego księżyca po pierwszym</a:t>
            </a:r>
          </a:p>
          <a:p>
            <a:r>
              <a:rPr lang="pl-PL" b="1" dirty="0" smtClean="0"/>
              <a:t>heliakalnym wschodzie Syriusza.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000372"/>
            <a:ext cx="4468349" cy="303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5000628" y="3357562"/>
            <a:ext cx="39290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Pięć dodatkowych dni było poświęcone dzieciom bogini nieba Nut: </a:t>
            </a:r>
          </a:p>
          <a:p>
            <a:endParaRPr lang="pl-PL" b="1" dirty="0" smtClean="0"/>
          </a:p>
          <a:p>
            <a:r>
              <a:rPr lang="pl-PL" b="1" dirty="0" smtClean="0"/>
              <a:t>	Ozyrys, </a:t>
            </a:r>
          </a:p>
          <a:p>
            <a:r>
              <a:rPr lang="pl-PL" b="1" dirty="0" smtClean="0"/>
              <a:t>	Horus, </a:t>
            </a:r>
          </a:p>
          <a:p>
            <a:r>
              <a:rPr lang="pl-PL" b="1" dirty="0" smtClean="0"/>
              <a:t>	Set, </a:t>
            </a:r>
          </a:p>
          <a:p>
            <a:r>
              <a:rPr lang="pl-PL" b="1" dirty="0" smtClean="0"/>
              <a:t>	Izyda, </a:t>
            </a:r>
          </a:p>
          <a:p>
            <a:r>
              <a:rPr lang="pl-PL" b="1" dirty="0" smtClean="0"/>
              <a:t>	</a:t>
            </a:r>
            <a:r>
              <a:rPr lang="pl-PL" b="1" dirty="0" err="1" smtClean="0"/>
              <a:t>Neftyda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0" y="64291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71406" y="48260"/>
            <a:ext cx="892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Wschód heliakalny Syriusza</a:t>
            </a:r>
            <a:endParaRPr lang="pl-PL" sz="2800" b="1" dirty="0"/>
          </a:p>
        </p:txBody>
      </p:sp>
      <p:pic>
        <p:nvPicPr>
          <p:cNvPr id="5" name="Obraz 4" descr="powod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928670"/>
            <a:ext cx="4000528" cy="266701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928670"/>
            <a:ext cx="4574822" cy="55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142844" y="4175004"/>
            <a:ext cx="421852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Wschód heliakalny – moment kiedy ciało </a:t>
            </a:r>
          </a:p>
          <a:p>
            <a:r>
              <a:rPr lang="pl-PL" b="1" dirty="0" smtClean="0"/>
              <a:t>niebieskie staje się widoczne po raz </a:t>
            </a:r>
          </a:p>
          <a:p>
            <a:r>
              <a:rPr lang="pl-PL" b="1" dirty="0" smtClean="0"/>
              <a:t>pierwszy na wschodzie</a:t>
            </a:r>
          </a:p>
          <a:p>
            <a:endParaRPr lang="pl-PL" b="1" dirty="0" smtClean="0"/>
          </a:p>
          <a:p>
            <a:r>
              <a:rPr lang="pl-PL" b="1" dirty="0" smtClean="0"/>
              <a:t>Wschód heliakalny Syriusza (</a:t>
            </a:r>
            <a:r>
              <a:rPr lang="pl-PL" b="1" dirty="0" err="1" smtClean="0"/>
              <a:t>Sotis</a:t>
            </a:r>
            <a:r>
              <a:rPr lang="pl-PL" b="1" dirty="0" smtClean="0"/>
              <a:t>) zbiegał </a:t>
            </a:r>
          </a:p>
          <a:p>
            <a:r>
              <a:rPr lang="pl-PL" b="1" dirty="0" smtClean="0"/>
              <a:t>się w czasie z wylewami Nilu (połowa </a:t>
            </a:r>
          </a:p>
          <a:p>
            <a:r>
              <a:rPr lang="pl-PL" b="1" dirty="0" smtClean="0"/>
              <a:t>lipca)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0" y="64291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71406" y="48260"/>
            <a:ext cx="892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Wschód heliakalny Syriusza</a:t>
            </a:r>
            <a:endParaRPr lang="pl-PL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928670"/>
            <a:ext cx="8819628" cy="561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0" y="64291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71406" y="48260"/>
            <a:ext cx="892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Wschód heliakalny Syriusza</a:t>
            </a:r>
            <a:endParaRPr lang="pl-PL" sz="2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935127"/>
            <a:ext cx="8786874" cy="559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0" y="64291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71406" y="48260"/>
            <a:ext cx="892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Zegar słoneczny</a:t>
            </a:r>
            <a:endParaRPr lang="pl-PL" sz="2800" b="1" dirty="0"/>
          </a:p>
        </p:txBody>
      </p:sp>
      <p:pic>
        <p:nvPicPr>
          <p:cNvPr id="6" name="Obraz 5" descr="P11600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785794"/>
            <a:ext cx="4481418" cy="3000396"/>
          </a:xfrm>
          <a:prstGeom prst="rect">
            <a:avLst/>
          </a:prstGeom>
        </p:spPr>
      </p:pic>
      <p:pic>
        <p:nvPicPr>
          <p:cNvPr id="7" name="Obraz 6" descr="zegar_cieniow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857628"/>
            <a:ext cx="5572164" cy="2756356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6143636" y="4572008"/>
            <a:ext cx="2686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zegar cieniowy składał się</a:t>
            </a:r>
          </a:p>
          <a:p>
            <a:r>
              <a:rPr lang="pl-PL" b="1" dirty="0" smtClean="0"/>
              <a:t>z dwóch części, które </a:t>
            </a:r>
          </a:p>
          <a:p>
            <a:r>
              <a:rPr lang="pl-PL" b="1" dirty="0" smtClean="0"/>
              <a:t>wskazywały godziny przed</a:t>
            </a:r>
          </a:p>
          <a:p>
            <a:r>
              <a:rPr lang="pl-PL" b="1" dirty="0" smtClean="0"/>
              <a:t>i po południu</a:t>
            </a:r>
            <a:endParaRPr lang="pl-PL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71472" y="1857364"/>
            <a:ext cx="35304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Gnomon pojawia się  jednocześnie </a:t>
            </a:r>
          </a:p>
          <a:p>
            <a:r>
              <a:rPr lang="pl-PL" b="1" dirty="0" smtClean="0"/>
              <a:t>w Egipcie i Mezopotamii około </a:t>
            </a:r>
          </a:p>
          <a:p>
            <a:r>
              <a:rPr lang="pl-PL" b="1" dirty="0" smtClean="0"/>
              <a:t>2000 r. p.n.e.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641</Words>
  <Application>Microsoft Office PowerPoint</Application>
  <PresentationFormat>Pokaz na ekranie (4:3)</PresentationFormat>
  <Paragraphs>238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Tomek</dc:creator>
  <cp:lastModifiedBy>Tomek</cp:lastModifiedBy>
  <cp:revision>49</cp:revision>
  <dcterms:created xsi:type="dcterms:W3CDTF">2010-05-16T20:36:06Z</dcterms:created>
  <dcterms:modified xsi:type="dcterms:W3CDTF">2010-06-07T17:18:28Z</dcterms:modified>
</cp:coreProperties>
</file>